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7" r:id="rId2"/>
    <p:sldId id="422" r:id="rId3"/>
    <p:sldId id="379" r:id="rId4"/>
    <p:sldId id="425" r:id="rId5"/>
    <p:sldId id="432" r:id="rId6"/>
    <p:sldId id="339" r:id="rId7"/>
    <p:sldId id="363" r:id="rId8"/>
    <p:sldId id="364" r:id="rId9"/>
    <p:sldId id="335" r:id="rId10"/>
    <p:sldId id="337" r:id="rId11"/>
    <p:sldId id="338" r:id="rId12"/>
    <p:sldId id="329" r:id="rId13"/>
    <p:sldId id="366" r:id="rId14"/>
    <p:sldId id="375" r:id="rId15"/>
    <p:sldId id="367" r:id="rId16"/>
    <p:sldId id="333" r:id="rId17"/>
    <p:sldId id="370" r:id="rId18"/>
    <p:sldId id="371" r:id="rId19"/>
    <p:sldId id="372" r:id="rId20"/>
    <p:sldId id="373" r:id="rId21"/>
    <p:sldId id="376" r:id="rId22"/>
    <p:sldId id="374" r:id="rId23"/>
    <p:sldId id="368" r:id="rId24"/>
    <p:sldId id="336" r:id="rId25"/>
    <p:sldId id="354" r:id="rId26"/>
    <p:sldId id="424" r:id="rId27"/>
    <p:sldId id="353" r:id="rId28"/>
    <p:sldId id="377" r:id="rId29"/>
    <p:sldId id="378" r:id="rId30"/>
    <p:sldId id="381" r:id="rId31"/>
    <p:sldId id="331" r:id="rId32"/>
    <p:sldId id="320" r:id="rId33"/>
    <p:sldId id="321" r:id="rId34"/>
    <p:sldId id="429" r:id="rId35"/>
    <p:sldId id="342" r:id="rId36"/>
    <p:sldId id="426" r:id="rId37"/>
    <p:sldId id="434" r:id="rId38"/>
    <p:sldId id="430" r:id="rId39"/>
    <p:sldId id="431" r:id="rId40"/>
    <p:sldId id="279" r:id="rId41"/>
    <p:sldId id="433" r:id="rId42"/>
    <p:sldId id="344" r:id="rId43"/>
    <p:sldId id="323" r:id="rId44"/>
    <p:sldId id="315" r:id="rId45"/>
    <p:sldId id="324" r:id="rId46"/>
    <p:sldId id="334" r:id="rId47"/>
    <p:sldId id="347" r:id="rId48"/>
    <p:sldId id="346" r:id="rId49"/>
    <p:sldId id="348" r:id="rId50"/>
    <p:sldId id="351" r:id="rId51"/>
    <p:sldId id="341" r:id="rId52"/>
    <p:sldId id="345" r:id="rId53"/>
    <p:sldId id="349" r:id="rId54"/>
    <p:sldId id="350" r:id="rId55"/>
    <p:sldId id="327" r:id="rId56"/>
    <p:sldId id="352" r:id="rId57"/>
    <p:sldId id="332" r:id="rId58"/>
    <p:sldId id="423" r:id="rId59"/>
    <p:sldId id="343" r:id="rId60"/>
    <p:sldId id="428" r:id="rId61"/>
    <p:sldId id="328" r:id="rId62"/>
    <p:sldId id="427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1EAC3E-9677-46C9-9A0A-6FB83A956CDB}">
          <p14:sldIdLst>
            <p14:sldId id="257"/>
            <p14:sldId id="422"/>
            <p14:sldId id="379"/>
            <p14:sldId id="425"/>
            <p14:sldId id="432"/>
          </p14:sldIdLst>
        </p14:section>
        <p14:section name="Programmable networks" id="{CF1430BB-6A34-4A08-82CA-4D11071D3EC3}">
          <p14:sldIdLst>
            <p14:sldId id="339"/>
            <p14:sldId id="363"/>
            <p14:sldId id="364"/>
            <p14:sldId id="335"/>
            <p14:sldId id="337"/>
            <p14:sldId id="338"/>
            <p14:sldId id="329"/>
            <p14:sldId id="366"/>
            <p14:sldId id="375"/>
          </p14:sldIdLst>
        </p14:section>
        <p14:section name="Why should you care" id="{0251200E-9396-4058-BABE-12E35AFCF38C}">
          <p14:sldIdLst>
            <p14:sldId id="367"/>
            <p14:sldId id="333"/>
            <p14:sldId id="370"/>
            <p14:sldId id="371"/>
            <p14:sldId id="372"/>
            <p14:sldId id="373"/>
            <p14:sldId id="376"/>
            <p14:sldId id="374"/>
          </p14:sldIdLst>
        </p14:section>
        <p14:section name="Introduction to P4-16" id="{A39B02F9-DD7C-490F-8847-16EF226DDE27}">
          <p14:sldIdLst>
            <p14:sldId id="368"/>
            <p14:sldId id="336"/>
            <p14:sldId id="354"/>
            <p14:sldId id="424"/>
            <p14:sldId id="353"/>
            <p14:sldId id="377"/>
            <p14:sldId id="378"/>
            <p14:sldId id="381"/>
            <p14:sldId id="331"/>
            <p14:sldId id="320"/>
            <p14:sldId id="321"/>
            <p14:sldId id="429"/>
            <p14:sldId id="342"/>
            <p14:sldId id="426"/>
            <p14:sldId id="434"/>
            <p14:sldId id="430"/>
            <p14:sldId id="431"/>
            <p14:sldId id="279"/>
            <p14:sldId id="433"/>
            <p14:sldId id="344"/>
            <p14:sldId id="323"/>
            <p14:sldId id="315"/>
            <p14:sldId id="324"/>
            <p14:sldId id="334"/>
            <p14:sldId id="347"/>
            <p14:sldId id="346"/>
            <p14:sldId id="348"/>
            <p14:sldId id="351"/>
          </p14:sldIdLst>
        </p14:section>
        <p14:section name="P4 Limitations" id="{A2D1C41B-9AFA-444C-8231-B1A4326ED908}">
          <p14:sldIdLst>
            <p14:sldId id="341"/>
            <p14:sldId id="345"/>
            <p14:sldId id="349"/>
            <p14:sldId id="350"/>
            <p14:sldId id="327"/>
          </p14:sldIdLst>
        </p14:section>
        <p14:section name="Conclusions" id="{8A76CCF8-712B-4F7C-A5D9-376B0D048572}">
          <p14:sldIdLst>
            <p14:sldId id="352"/>
            <p14:sldId id="332"/>
            <p14:sldId id="423"/>
            <p14:sldId id="343"/>
            <p14:sldId id="428"/>
            <p14:sldId id="328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FF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9" autoAdjust="0"/>
    <p:restoredTop sz="96041" autoAdjust="0"/>
  </p:normalViewPr>
  <p:slideViewPr>
    <p:cSldViewPr snapToGrid="0" snapToObjects="1">
      <p:cViewPr varScale="1">
        <p:scale>
          <a:sx n="136" d="100"/>
          <a:sy n="136" d="100"/>
        </p:scale>
        <p:origin x="88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1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2800"/>
              <a:t>Headers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Headers</c:v>
                </c:pt>
              </c:strCache>
            </c:strRef>
          </c:tx>
          <c:spPr>
            <a:gradFill>
              <a:gsLst>
                <a:gs pos="0">
                  <a:schemeClr val="accent2"/>
                </a:gs>
                <a:gs pos="100000">
                  <a:schemeClr val="accent2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1.1000000000000001</c:v>
                </c:pt>
                <c:pt idx="2">
                  <c:v>1.2</c:v>
                </c:pt>
                <c:pt idx="3">
                  <c:v>1.3</c:v>
                </c:pt>
                <c:pt idx="4">
                  <c:v>1.4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12</c:v>
                </c:pt>
                <c:pt idx="1">
                  <c:v>15</c:v>
                </c:pt>
                <c:pt idx="2">
                  <c:v>36</c:v>
                </c:pt>
                <c:pt idx="3">
                  <c:v>40</c:v>
                </c:pt>
                <c:pt idx="4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97-4435-9E03-A8C5BF5DD6C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244115776"/>
        <c:axId val="24411610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OpenFlow</c:v>
                      </c:pt>
                    </c:strCache>
                  </c:strRef>
                </c:tx>
                <c:spPr>
                  <a:gradFill>
                    <a:gsLst>
                      <a:gs pos="0">
                        <a:schemeClr val="accent1"/>
                      </a:gs>
                      <a:gs pos="100000">
                        <a:schemeClr val="accent1">
                          <a:lumMod val="84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outerShdw blurRad="76200" dir="18900000" sy="23000" kx="-1200000" algn="bl" rotWithShape="0">
                      <a:prstClr val="black">
                        <a:alpha val="20000"/>
                      </a:prstClr>
                    </a:outerShdw>
                  </a:effectLst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000" b="1" i="0" u="none" strike="noStrike" kern="1200" baseline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in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>
                            <a:solidFill>
                              <a:schemeClr val="dk1">
                                <a:lumMod val="50000"/>
                                <a:lumOff val="50000"/>
                              </a:schemeClr>
                            </a:solidFill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</c:v>
                      </c:pt>
                      <c:pt idx="1">
                        <c:v>1.1000000000000001</c:v>
                      </c:pt>
                      <c:pt idx="2">
                        <c:v>1.2</c:v>
                      </c:pt>
                      <c:pt idx="3">
                        <c:v>1.3</c:v>
                      </c:pt>
                      <c:pt idx="4">
                        <c:v>1.4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1</c:v>
                      </c:pt>
                      <c:pt idx="1">
                        <c:v>1.1000000000000001</c:v>
                      </c:pt>
                      <c:pt idx="2">
                        <c:v>1.2</c:v>
                      </c:pt>
                      <c:pt idx="3">
                        <c:v>1.3</c:v>
                      </c:pt>
                      <c:pt idx="4">
                        <c:v>1.4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D997-4435-9E03-A8C5BF5DD6CA}"/>
                  </c:ext>
                </c:extLst>
              </c15:ser>
            </c15:filteredBarSeries>
          </c:ext>
        </c:extLst>
      </c:barChart>
      <c:catAx>
        <c:axId val="244115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4116104"/>
        <c:crosses val="autoZero"/>
        <c:auto val="1"/>
        <c:lblAlgn val="ctr"/>
        <c:lblOffset val="100"/>
        <c:noMultiLvlLbl val="0"/>
      </c:catAx>
      <c:valAx>
        <c:axId val="244116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44115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spPr/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BC685-845B-A04F-962C-DC7DA5B171F3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0096F-BD64-4B4A-88B8-F07B3FC8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838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80B0C-1EEF-B545-BBBF-5545DD1BEC1E}" type="datetimeFigureOut">
              <a:rPr lang="en-US" smtClean="0"/>
              <a:t>7/9/2018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7F897-9DD6-3F44-9F39-5E102FFA3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094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67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04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51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80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73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93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50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18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5688" y="6335555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94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5688" y="635635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4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1140" y="635635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1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buFont typeface="Arial"/>
              <a:buChar char="•"/>
              <a:defRPr/>
            </a:lvl2pPr>
            <a:lvl4pPr marL="1600200" indent="-228600">
              <a:buFont typeface="Arial"/>
              <a:buChar char="•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7158" y="635635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8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1542" y="635635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6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33629" y="6354311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48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5688" y="635635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5688" y="6342272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2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5688" y="635635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40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5688" y="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96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5688" y="635635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78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33629" y="6348291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92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4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benpfaff.org/papers/pisces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4.org/p4/inband-network-telemetry/" TargetMode="External"/><Relationship Id="rId4" Type="http://schemas.openxmlformats.org/officeDocument/2006/relationships/image" Target="../media/image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www.sigcomm.org/sites/default/files/ccr/papers/2016/April/0000000-0000002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p4lang" TargetMode="External"/><Relationship Id="rId2" Type="http://schemas.openxmlformats.org/officeDocument/2006/relationships/hyperlink" Target="http://www.sigcomm.org/ccr/papers/2014/July/0000000.000000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://github.com/p4lang/p4-spec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4.org/" TargetMode="External"/><Relationship Id="rId2" Type="http://schemas.openxmlformats.org/officeDocument/2006/relationships/hyperlink" Target="http://github.com/p4la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colonizeallthethings.wordpress.com/2015/01/03/under-construction-decolonized-queer-masculinityies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p4lang/p4-spec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://github.com/p4lang/p4c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orfalarnisso.blogspot.com/2011/06/observacoes-da-vida-moderna.html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Computer_keyboard.pn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r4mod3grupoc.wikispaces.com/Paraling%C3%BCistica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imageslive.co.uk/free_stock_image/tennis-jpg" TargetMode="Externa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ibertees.blog.lemonde.fr/2012/05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budiu.info/work/p4-osr17.pdf" TargetMode="External"/><Relationship Id="rId7" Type="http://schemas.openxmlformats.org/officeDocument/2006/relationships/hyperlink" Target="https://p4lang.github.io/p4-spec/docs/P4Runtime-v1.0.0.pdf" TargetMode="External"/><Relationship Id="rId2" Type="http://schemas.openxmlformats.org/officeDocument/2006/relationships/hyperlink" Target="http://www.sigcomm.org/ccr/papers/2014/July/0000000.000000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4lang/p4c/blob/master/docs/compiler-design.pptx" TargetMode="External"/><Relationship Id="rId5" Type="http://schemas.openxmlformats.org/officeDocument/2006/relationships/hyperlink" Target="https://p4.org/p4-spec/docs/P4-16-v1.1.0-draft.pdf" TargetMode="External"/><Relationship Id="rId4" Type="http://schemas.openxmlformats.org/officeDocument/2006/relationships/hyperlink" Target="https://github.com/p4lang/p4c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0"/>
            <a:ext cx="7919720" cy="2164080"/>
          </a:xfrm>
        </p:spPr>
        <p:txBody>
          <a:bodyPr>
            <a:normAutofit fontScale="90000"/>
          </a:bodyPr>
          <a:lstStyle/>
          <a:p>
            <a:r>
              <a:rPr lang="en-US" sz="4900" b="1" dirty="0"/>
              <a:t>P4: specifying data planes</a:t>
            </a:r>
            <a:br>
              <a:rPr lang="en-US" dirty="0"/>
            </a:br>
            <a:r>
              <a:rPr lang="en-US" dirty="0">
                <a:hlinkClick r:id="rId3"/>
              </a:rPr>
              <a:t>http://P4.org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4866639"/>
            <a:ext cx="5024120" cy="1119823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Mihai Budiu</a:t>
            </a:r>
          </a:p>
          <a:p>
            <a:r>
              <a:rPr lang="en-US" sz="2400" dirty="0">
                <a:solidFill>
                  <a:schemeClr val="tx1"/>
                </a:solidFill>
              </a:rPr>
              <a:t>VMware Research Group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168400" y="3602285"/>
            <a:ext cx="6918960" cy="1341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Intel – Hillsboro, OR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July 10, 2018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https://research.vmware.com/files/projects/0/0/0/0/0/0/9/p4-logo-tall.png?v=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73575" y="2569779"/>
            <a:ext cx="1744169" cy="8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0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Software-Defined Networking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4932" y="3900732"/>
            <a:ext cx="3860106" cy="4759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Dumb control plane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4932" y="4786689"/>
            <a:ext cx="3860106" cy="13500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  <a:p>
            <a:pPr algn="ctr"/>
            <a:r>
              <a:rPr lang="en-US" sz="3200" dirty="0"/>
              <a:t>Data plane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704921" y="4786689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04921" y="5131721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04921" y="5476753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04921" y="5821785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975038" y="4756659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975038" y="5101691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975038" y="5446723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975038" y="5791755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2055818" y="4376656"/>
            <a:ext cx="729061" cy="5251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94929" y="3781720"/>
            <a:ext cx="4070111" cy="249008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-Down Arrow 17"/>
          <p:cNvSpPr/>
          <p:nvPr/>
        </p:nvSpPr>
        <p:spPr>
          <a:xfrm>
            <a:off x="4007558" y="4283790"/>
            <a:ext cx="401700" cy="6179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356372" y="4901776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305050" y="4901776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... 기업과 학교 위한 일체형&lt;strong&gt;PC&lt;/strong&gt; '옵티플렉스 올인원' 출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23" y="1417637"/>
            <a:ext cx="1848852" cy="173792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320491" y="2769542"/>
            <a:ext cx="16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Controller</a:t>
            </a:r>
          </a:p>
        </p:txBody>
      </p:sp>
      <p:cxnSp>
        <p:nvCxnSpPr>
          <p:cNvPr id="25" name="Elbow Connector 24"/>
          <p:cNvCxnSpPr>
            <a:endCxn id="5" idx="0"/>
          </p:cNvCxnSpPr>
          <p:nvPr/>
        </p:nvCxnSpPr>
        <p:spPr>
          <a:xfrm rot="10800000" flipV="1">
            <a:off x="3044985" y="2286598"/>
            <a:ext cx="3460590" cy="1614134"/>
          </a:xfrm>
          <a:prstGeom prst="bentConnector2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45700" y="1813131"/>
            <a:ext cx="2029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Policies/signaling</a:t>
            </a:r>
          </a:p>
        </p:txBody>
      </p:sp>
      <p:cxnSp>
        <p:nvCxnSpPr>
          <p:cNvPr id="30" name="Elbow Connector 29"/>
          <p:cNvCxnSpPr/>
          <p:nvPr/>
        </p:nvCxnSpPr>
        <p:spPr>
          <a:xfrm rot="16200000" flipH="1">
            <a:off x="7059937" y="2911428"/>
            <a:ext cx="2251691" cy="1002033"/>
          </a:xfrm>
          <a:prstGeom prst="bentConnector3">
            <a:avLst>
              <a:gd name="adj1" fmla="val -339"/>
            </a:avLst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226362" y="4481226"/>
            <a:ext cx="1825465" cy="90001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323397" y="4538291"/>
            <a:ext cx="1630104" cy="2483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38" name="Rectangle 37"/>
          <p:cNvSpPr/>
          <p:nvPr/>
        </p:nvSpPr>
        <p:spPr>
          <a:xfrm>
            <a:off x="7351806" y="4894388"/>
            <a:ext cx="1601695" cy="3729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45" name="Picture 44" descr="Category:PGA &lt;strong&gt;integrated circuit&lt;/strong&gt; packages - Wikimedia Commons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9" b="98889" l="0" r="100000">
                        <a14:backgroundMark x1="45000" y1="80000" x2="45000" y2="80000"/>
                        <a14:backgroundMark x1="22500" y1="68889" x2="22500" y2="6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858" y="4959205"/>
            <a:ext cx="934791" cy="7010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FB3DE8-C0D6-4C07-AFB1-8EC5D6E463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55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14932" y="4495669"/>
            <a:ext cx="3860106" cy="1641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Programmable data plane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83101" y="4592783"/>
            <a:ext cx="3723768" cy="9334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                       SW: P4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P4 world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4932" y="3900732"/>
            <a:ext cx="3860106" cy="4759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Dumb control plane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704921" y="4786689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04921" y="5131721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04921" y="5476753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04921" y="5821785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975038" y="4756659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975038" y="5101691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975038" y="5446723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975038" y="5791755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2055818" y="4376656"/>
            <a:ext cx="729061" cy="5251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94929" y="3781720"/>
            <a:ext cx="4070111" cy="249008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>
            <a:off x="4007558" y="4283790"/>
            <a:ext cx="401700" cy="6179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56372" y="4901776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05050" y="4901776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Category:PGA &lt;strong&gt;integrated circuit&lt;/strong&gt; packages - Wikimedia Commons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8889" l="0" r="100000">
                        <a14:backgroundMark x1="45000" y1="80000" x2="45000" y2="80000"/>
                        <a14:backgroundMark x1="22500" y1="68889" x2="22500" y2="6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588" y="5851486"/>
            <a:ext cx="934791" cy="701093"/>
          </a:xfrm>
          <a:prstGeom prst="rect">
            <a:avLst/>
          </a:prstGeom>
        </p:spPr>
      </p:pic>
      <p:pic>
        <p:nvPicPr>
          <p:cNvPr id="21" name="Picture 20" descr="... 기업과 학교 위한 일체형&lt;strong&gt;PC&lt;/strong&gt; '옵티플렉스 올인원' 출시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23" y="1417637"/>
            <a:ext cx="1848852" cy="1737921"/>
          </a:xfrm>
          <a:prstGeom prst="rect">
            <a:avLst/>
          </a:prstGeom>
        </p:spPr>
      </p:pic>
      <p:cxnSp>
        <p:nvCxnSpPr>
          <p:cNvPr id="22" name="Elbow Connector 21"/>
          <p:cNvCxnSpPr/>
          <p:nvPr/>
        </p:nvCxnSpPr>
        <p:spPr>
          <a:xfrm rot="10800000" flipV="1">
            <a:off x="3044985" y="2286598"/>
            <a:ext cx="3460590" cy="1614134"/>
          </a:xfrm>
          <a:prstGeom prst="bentConnector2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0800000" flipV="1">
            <a:off x="3819525" y="1941140"/>
            <a:ext cx="2686050" cy="2651641"/>
          </a:xfrm>
          <a:prstGeom prst="bentConnector3">
            <a:avLst>
              <a:gd name="adj1" fmla="val 100000"/>
            </a:avLst>
          </a:prstGeom>
          <a:ln w="571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572000" y="1571807"/>
            <a:ext cx="1713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Upload program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89485" y="2313031"/>
            <a:ext cx="2029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Policies/signaling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143665-0728-44FB-BBD5-976B1EDC7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3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05806"/>
          </a:xfrm>
        </p:spPr>
        <p:txBody>
          <a:bodyPr>
            <a:normAutofit/>
          </a:bodyPr>
          <a:lstStyle/>
          <a:p>
            <a:r>
              <a:rPr lang="en-US" dirty="0"/>
              <a:t>Not just for switches!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8542" y="2097636"/>
            <a:ext cx="40487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Programmable switches</a:t>
            </a:r>
          </a:p>
          <a:p>
            <a:r>
              <a:rPr lang="en-US" sz="2400" dirty="0"/>
              <a:t>FPGA switches</a:t>
            </a:r>
          </a:p>
          <a:p>
            <a:r>
              <a:rPr lang="en-US" sz="2400" dirty="0"/>
              <a:t>Programmable network cards</a:t>
            </a:r>
          </a:p>
          <a:p>
            <a:r>
              <a:rPr lang="en-US" sz="2400" dirty="0"/>
              <a:t>Software switches</a:t>
            </a:r>
          </a:p>
          <a:p>
            <a:r>
              <a:rPr lang="en-US" sz="2400" dirty="0"/>
              <a:t>Hypervisor switches</a:t>
            </a:r>
          </a:p>
          <a:p>
            <a:r>
              <a:rPr lang="en-US" sz="2400" dirty="0"/>
              <a:t>You name it…</a:t>
            </a:r>
          </a:p>
        </p:txBody>
      </p:sp>
      <p:sp>
        <p:nvSpPr>
          <p:cNvPr id="34" name="Right Brace 33"/>
          <p:cNvSpPr/>
          <p:nvPr/>
        </p:nvSpPr>
        <p:spPr>
          <a:xfrm flipH="1">
            <a:off x="4580221" y="2223229"/>
            <a:ext cx="242528" cy="2110646"/>
          </a:xfrm>
          <a:prstGeom prst="rightBrace">
            <a:avLst>
              <a:gd name="adj1" fmla="val 31475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69994" y="3173561"/>
            <a:ext cx="3860106" cy="1641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Programmable data plane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8163" y="3270675"/>
            <a:ext cx="3723768" cy="9334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                       SW: P4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69994" y="2578624"/>
            <a:ext cx="3860106" cy="4759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Control plane</a:t>
            </a:r>
          </a:p>
        </p:txBody>
      </p:sp>
      <p:sp>
        <p:nvSpPr>
          <p:cNvPr id="27" name="Down Arrow 26"/>
          <p:cNvSpPr/>
          <p:nvPr/>
        </p:nvSpPr>
        <p:spPr>
          <a:xfrm>
            <a:off x="1210880" y="3054548"/>
            <a:ext cx="729061" cy="5251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49991" y="2459612"/>
            <a:ext cx="4070111" cy="249008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-Down Arrow 28"/>
          <p:cNvSpPr/>
          <p:nvPr/>
        </p:nvSpPr>
        <p:spPr>
          <a:xfrm>
            <a:off x="3162620" y="2961682"/>
            <a:ext cx="401700" cy="6179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11434" y="3579668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460112" y="3579668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4" idx="1"/>
          </p:cNvCxnSpPr>
          <p:nvPr/>
        </p:nvCxnSpPr>
        <p:spPr>
          <a:xfrm flipH="1">
            <a:off x="4220102" y="3278552"/>
            <a:ext cx="36011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A98FC-533C-482A-98B9-24BB74567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80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this possible?</a:t>
            </a:r>
          </a:p>
        </p:txBody>
      </p:sp>
      <p:pic>
        <p:nvPicPr>
          <p:cNvPr id="5" name="Picture 4" descr="Image vectorielle gratuite: Routeur, Logo, Symboles - Image gratuite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58" y="2296805"/>
            <a:ext cx="1091184" cy="801338"/>
          </a:xfrm>
          <a:prstGeom prst="rect">
            <a:avLst/>
          </a:prstGeom>
        </p:spPr>
      </p:pic>
      <p:pic>
        <p:nvPicPr>
          <p:cNvPr id="6" name="Picture 5" descr="Image vectorielle gratuite: Routeur, Logo, Symboles - Image gratuite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63" y="2296805"/>
            <a:ext cx="1091184" cy="80133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079699" y="2194392"/>
            <a:ext cx="1141171" cy="3492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4732935" y="3099096"/>
            <a:ext cx="1141171" cy="34922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79699" y="1870618"/>
            <a:ext cx="914400" cy="32377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Hello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748" y="2693302"/>
            <a:ext cx="703021" cy="4218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4224969" y="2369004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3942" y="3773971"/>
            <a:ext cx="7966683" cy="2511778"/>
            <a:chOff x="893685" y="1326445"/>
            <a:chExt cx="7966683" cy="2511778"/>
          </a:xfrm>
        </p:grpSpPr>
        <p:sp>
          <p:nvSpPr>
            <p:cNvPr id="16" name="Cloud 15"/>
            <p:cNvSpPr/>
            <p:nvPr/>
          </p:nvSpPr>
          <p:spPr>
            <a:xfrm>
              <a:off x="5177369" y="1326445"/>
              <a:ext cx="3682999" cy="2511778"/>
            </a:xfrm>
            <a:prstGeom prst="cloud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>
                  <a:solidFill>
                    <a:srgbClr val="000000"/>
                  </a:solidFill>
                </a:rPr>
                <a:t>Datacenter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2646" y="1634538"/>
              <a:ext cx="705556" cy="47037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369" y="1999075"/>
              <a:ext cx="705556" cy="470371"/>
            </a:xfrm>
            <a:prstGeom prst="rect">
              <a:avLst/>
            </a:prstGeom>
          </p:spPr>
        </p:pic>
        <p:cxnSp>
          <p:nvCxnSpPr>
            <p:cNvPr id="19" name="Straight Connector 18"/>
            <p:cNvCxnSpPr/>
            <p:nvPr/>
          </p:nvCxnSpPr>
          <p:spPr>
            <a:xfrm flipV="1">
              <a:off x="5870224" y="2234261"/>
              <a:ext cx="2201333" cy="235185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7971369" y="2283649"/>
              <a:ext cx="352778" cy="70788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533446" y="2283650"/>
              <a:ext cx="1587500" cy="89320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533446" y="3176857"/>
              <a:ext cx="1093611" cy="110876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055557" y="1869724"/>
              <a:ext cx="1016000" cy="296332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5743226" y="1869724"/>
              <a:ext cx="867831" cy="476805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893685" y="2283650"/>
              <a:ext cx="33094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/>
                <a:t>Most useful if you have</a:t>
              </a:r>
              <a:br>
                <a:rPr lang="en-US" sz="2000" i="1" dirty="0"/>
              </a:br>
              <a:r>
                <a:rPr lang="en-US" sz="2000" i="1" dirty="0"/>
                <a:t>your own network playground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8378" y="2941671"/>
              <a:ext cx="705556" cy="470371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4979" y="2283649"/>
              <a:ext cx="705556" cy="470371"/>
            </a:xfrm>
            <a:prstGeom prst="rect">
              <a:avLst/>
            </a:prstGeom>
          </p:spPr>
        </p:pic>
        <p:cxnSp>
          <p:nvCxnSpPr>
            <p:cNvPr id="28" name="Straight Connector 27"/>
            <p:cNvCxnSpPr/>
            <p:nvPr/>
          </p:nvCxnSpPr>
          <p:spPr>
            <a:xfrm flipH="1" flipV="1">
              <a:off x="5743226" y="2581728"/>
              <a:ext cx="458610" cy="595130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535" y="3071858"/>
              <a:ext cx="705556" cy="470371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889A43-4242-4E42-BCFC-A2F0079074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7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Data-planes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now on in this presentation we only talk about the data-plane</a:t>
            </a:r>
          </a:p>
          <a:p>
            <a:r>
              <a:rPr lang="en-US" dirty="0"/>
              <a:t>We expect that SDN will continue to evolve the control-plane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780014" y="3867191"/>
            <a:ext cx="2127862" cy="1353201"/>
            <a:chOff x="4306188" y="3370586"/>
            <a:chExt cx="4070111" cy="3350244"/>
          </a:xfrm>
        </p:grpSpPr>
        <p:sp>
          <p:nvSpPr>
            <p:cNvPr id="5" name="Rectangle 4"/>
            <p:cNvSpPr/>
            <p:nvPr/>
          </p:nvSpPr>
          <p:spPr>
            <a:xfrm>
              <a:off x="4426191" y="3475584"/>
              <a:ext cx="3860106" cy="85789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Control plane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426191" y="4545040"/>
              <a:ext cx="3860106" cy="204077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 plane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06188" y="3370586"/>
              <a:ext cx="4070111" cy="3350244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Steampunk Victorian &lt;strong&gt;Magnifying-glass&lt;/strong&gt; Icon Mk5 by pendragon1966 on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090" y="3980698"/>
            <a:ext cx="3836403" cy="287730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0143E-CFC9-4645-9C61-7D732E9DE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913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YOU CARE?</a:t>
            </a:r>
          </a:p>
        </p:txBody>
      </p:sp>
      <p:pic>
        <p:nvPicPr>
          <p:cNvPr id="7" name="Picture 6" descr="File:Who is Who.png - WikiTear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665" y="1046048"/>
            <a:ext cx="2502122" cy="269459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115CDE-1E57-4F8B-9D56-A7648A52C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42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D76AA05-D929-4C62-816E-B7477349A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202" y="4025799"/>
            <a:ext cx="2601819" cy="28126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73723"/>
          </a:xfrm>
        </p:spPr>
        <p:txBody>
          <a:bodyPr>
            <a:normAutofit/>
          </a:bodyPr>
          <a:lstStyle/>
          <a:p>
            <a:r>
              <a:rPr lang="en-US" dirty="0"/>
              <a:t> P4.org Consortium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91344" y="5685675"/>
            <a:ext cx="34526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Carriers, cloud operators, chip cos, networking, systems, universities, start-ups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2B5A35-4E42-439A-85D0-D213D5E59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" y="880376"/>
            <a:ext cx="2678714" cy="2842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4BC0ED-97A7-47F0-9DF9-ACBBA065B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80" y="3829617"/>
            <a:ext cx="2604418" cy="28425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1F6C98-E891-4563-A8DE-BA786F9DB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0880" y="874106"/>
            <a:ext cx="2730464" cy="30513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CC4479F-C4C2-4099-9141-1541312057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021" y="912162"/>
            <a:ext cx="2960161" cy="31258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DF76FF-F540-4C27-8DBA-F3986036B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0082" y="4076072"/>
            <a:ext cx="2824935" cy="16677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E58262-9666-4752-B060-3BF43E155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884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Isn’t Open-Flow Enough?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0823787"/>
              </p:ext>
            </p:extLst>
          </p:nvPr>
        </p:nvGraphicFramePr>
        <p:xfrm>
          <a:off x="691286" y="1762964"/>
          <a:ext cx="7231075" cy="3763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394130" y="5533409"/>
            <a:ext cx="2528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Open-Flow version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8329" y="5910110"/>
            <a:ext cx="8787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Open-flow has </a:t>
            </a:r>
            <a:r>
              <a:rPr lang="en-US" sz="2000" i="1" dirty="0"/>
              <a:t>never</a:t>
            </a:r>
            <a:r>
              <a:rPr lang="en-US" sz="2000" dirty="0"/>
              <a:t> been enough: it keeps changing to describe new protocols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Very fragmented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7C5E76-1E78-463A-9C1A-86DA887CD7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597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Protocols =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VxLAN</a:t>
            </a:r>
            <a:r>
              <a:rPr lang="en-US" dirty="0"/>
              <a:t>: 175 lines of P4</a:t>
            </a:r>
          </a:p>
          <a:p>
            <a:pPr lvl="1"/>
            <a:r>
              <a:rPr lang="en-US" dirty="0"/>
              <a:t>Took 4 years from proposal to wide availability</a:t>
            </a:r>
          </a:p>
          <a:p>
            <a:r>
              <a:rPr lang="en-US" dirty="0"/>
              <a:t>NVGRE: 183 lines of P4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M. Shahbaz, S. Choi, B. Pfaff, C. Kim, N. </a:t>
            </a:r>
            <a:r>
              <a:rPr lang="en-US" sz="2000" dirty="0" err="1"/>
              <a:t>Feamster</a:t>
            </a:r>
            <a:r>
              <a:rPr lang="en-US" sz="2000" dirty="0"/>
              <a:t>, N. McKeown, J. Rexford, </a:t>
            </a:r>
            <a:r>
              <a:rPr lang="en-US" sz="2000" dirty="0">
                <a:hlinkClick r:id="rId2"/>
              </a:rPr>
              <a:t>PISCES: A Programmable, Protocol-Independent Software Switch</a:t>
            </a:r>
            <a:br>
              <a:rPr lang="en-US" sz="2000" dirty="0"/>
            </a:br>
            <a:r>
              <a:rPr lang="en-US" sz="2000" dirty="0"/>
              <a:t>SIGCOMM 2016</a:t>
            </a:r>
          </a:p>
          <a:p>
            <a:r>
              <a:rPr lang="en-US" sz="2000" dirty="0"/>
              <a:t>40 times reduction in the size of the </a:t>
            </a:r>
            <a:r>
              <a:rPr lang="en-US" sz="2000" dirty="0" err="1"/>
              <a:t>OvS</a:t>
            </a:r>
            <a:r>
              <a:rPr lang="en-US" sz="2000" dirty="0"/>
              <a:t> parser</a:t>
            </a:r>
          </a:p>
          <a:p>
            <a:r>
              <a:rPr lang="en-US" sz="2000" dirty="0"/>
              <a:t>Much easier to add new protocols</a:t>
            </a:r>
          </a:p>
          <a:p>
            <a:r>
              <a:rPr lang="en-US" sz="2000" dirty="0"/>
              <a:t>Same performance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EAA6B-D918-4C12-9DAD-E94FAB185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5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only what you need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5098"/>
            <a:ext cx="8229600" cy="4821065"/>
          </a:xfrm>
        </p:spPr>
        <p:txBody>
          <a:bodyPr/>
          <a:lstStyle/>
          <a:p>
            <a:r>
              <a:rPr lang="en-US" dirty="0"/>
              <a:t>IETF has issued thousands of RFCs</a:t>
            </a:r>
          </a:p>
          <a:p>
            <a:r>
              <a:rPr lang="en-US" dirty="0"/>
              <a:t>Switch RAM and CPU is very expensive</a:t>
            </a:r>
          </a:p>
          <a:p>
            <a:r>
              <a:rPr lang="en-US" dirty="0"/>
              <a:t>Network operators can </a:t>
            </a:r>
            <a:r>
              <a:rPr lang="en-US" i="1" dirty="0"/>
              <a:t>remove</a:t>
            </a:r>
            <a:r>
              <a:rPr lang="en-US" dirty="0"/>
              <a:t> protocols</a:t>
            </a:r>
          </a:p>
          <a:p>
            <a:r>
              <a:rPr lang="en-US" dirty="0"/>
              <a:t>Simpler</a:t>
            </a:r>
            <a:br>
              <a:rPr lang="en-US" dirty="0"/>
            </a:br>
            <a:r>
              <a:rPr lang="en-US" dirty="0"/>
              <a:t>troubleshooting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&lt;strong&gt;Wide Load&lt;/strong&gt; | Flickr - Photo Sharing!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8412" y="3429000"/>
            <a:ext cx="4768388" cy="27005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9432A6-DBB6-4BBF-A8A2-9A598E146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61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3A125-7920-45D9-BEB8-0268A8608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E4BD1-3340-41FB-AADC-EA24883D2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dirty="0"/>
              <a:t>Ph.D. from CMU </a:t>
            </a:r>
            <a:br>
              <a:rPr lang="en-US" dirty="0"/>
            </a:br>
            <a:r>
              <a:rPr lang="en-US" dirty="0"/>
              <a:t>(computer architecture, compilers)</a:t>
            </a:r>
          </a:p>
          <a:p>
            <a:r>
              <a:rPr lang="en-US" dirty="0"/>
              <a:t>Microsoft Research</a:t>
            </a:r>
            <a:br>
              <a:rPr lang="en-US" dirty="0"/>
            </a:br>
            <a:r>
              <a:rPr lang="en-US" dirty="0"/>
              <a:t>(security, big data, machine learning)</a:t>
            </a:r>
          </a:p>
          <a:p>
            <a:r>
              <a:rPr lang="en-US" dirty="0"/>
              <a:t>Barefoot Networks</a:t>
            </a:r>
            <a:br>
              <a:rPr lang="en-US" dirty="0"/>
            </a:br>
            <a:r>
              <a:rPr lang="en-US" dirty="0"/>
              <a:t>(P4 design and implementation)</a:t>
            </a:r>
          </a:p>
          <a:p>
            <a:r>
              <a:rPr lang="en-US" dirty="0"/>
              <a:t>VMware Research</a:t>
            </a:r>
            <a:br>
              <a:rPr lang="en-US" dirty="0"/>
            </a:br>
            <a:r>
              <a:rPr lang="en-US" dirty="0"/>
              <a:t>(P4, SDNs, big data)</a:t>
            </a:r>
          </a:p>
          <a:p>
            <a:pPr marL="0" indent="0">
              <a:buNone/>
            </a:pPr>
            <a:r>
              <a:rPr lang="en-US" sz="2800" dirty="0"/>
              <a:t>Note: I am not a networking person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9B5B89-97E8-49BD-9662-9FD00721C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213" y="136525"/>
            <a:ext cx="1714024" cy="204024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83FB6-B47A-4DDB-A4C1-DC162434B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831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フリーイラスト素材] クリップアート, 忍者 ...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" y="37926"/>
            <a:ext cx="1892808" cy="201689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monitoring</a:t>
            </a:r>
          </a:p>
        </p:txBody>
      </p:sp>
      <p:pic>
        <p:nvPicPr>
          <p:cNvPr id="6" name="Picture 5" descr="Image vectorielle gratuite: Routeur, Logo, Symboles - Image gratuite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083" y="2673961"/>
            <a:ext cx="1091184" cy="801338"/>
          </a:xfrm>
          <a:prstGeom prst="rect">
            <a:avLst/>
          </a:prstGeom>
        </p:spPr>
      </p:pic>
      <p:pic>
        <p:nvPicPr>
          <p:cNvPr id="7" name="Picture 6" descr="Image vectorielle gratuite: Routeur, Logo, Symboles - Image gratuite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659" y="2088745"/>
            <a:ext cx="1091184" cy="801338"/>
          </a:xfrm>
          <a:prstGeom prst="rect">
            <a:avLst/>
          </a:prstGeom>
        </p:spPr>
      </p:pic>
      <p:pic>
        <p:nvPicPr>
          <p:cNvPr id="8" name="Picture 7" descr="Image vectorielle gratuite: Routeur, Logo, Symboles - Image gratuite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89" y="2648990"/>
            <a:ext cx="1091184" cy="801338"/>
          </a:xfrm>
          <a:prstGeom prst="rect">
            <a:avLst/>
          </a:prstGeom>
        </p:spPr>
      </p:pic>
      <p:cxnSp>
        <p:nvCxnSpPr>
          <p:cNvPr id="11" name="Straight Connector 10"/>
          <p:cNvCxnSpPr>
            <a:stCxn id="6" idx="3"/>
            <a:endCxn id="7" idx="1"/>
          </p:cNvCxnSpPr>
          <p:nvPr/>
        </p:nvCxnSpPr>
        <p:spPr>
          <a:xfrm flipV="1">
            <a:off x="2283267" y="2489414"/>
            <a:ext cx="1612392" cy="585216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8" idx="1"/>
            <a:endCxn id="7" idx="3"/>
          </p:cNvCxnSpPr>
          <p:nvPr/>
        </p:nvCxnSpPr>
        <p:spPr>
          <a:xfrm flipH="1" flipV="1">
            <a:off x="4986843" y="2489414"/>
            <a:ext cx="1666646" cy="560245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54976" y="2612350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779841" y="2548222"/>
            <a:ext cx="329794" cy="400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76103" y="2300483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00893" y="2300483"/>
            <a:ext cx="375210" cy="272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9525" y="2181210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258601" y="2548222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836740" y="2500287"/>
            <a:ext cx="329794" cy="400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340026" y="3881596"/>
            <a:ext cx="375210" cy="272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715236" y="3881597"/>
            <a:ext cx="375210" cy="2724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5400000">
            <a:off x="6645876" y="3492443"/>
            <a:ext cx="329794" cy="400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endCxn id="8" idx="3"/>
          </p:cNvCxnSpPr>
          <p:nvPr/>
        </p:nvCxnSpPr>
        <p:spPr>
          <a:xfrm flipH="1">
            <a:off x="7744673" y="3039318"/>
            <a:ext cx="1054608" cy="10341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6" idx="1"/>
          </p:cNvCxnSpPr>
          <p:nvPr/>
        </p:nvCxnSpPr>
        <p:spPr>
          <a:xfrm flipH="1">
            <a:off x="234706" y="3074630"/>
            <a:ext cx="957377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... 기업과 학교 위한 일체형&lt;strong&gt;PC&lt;/strong&gt; '옵티플렉스 올인원' 출시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507" y="4214108"/>
            <a:ext cx="1508914" cy="1418379"/>
          </a:xfrm>
          <a:prstGeom prst="rect">
            <a:avLst/>
          </a:prstGeom>
        </p:spPr>
      </p:pic>
      <p:cxnSp>
        <p:nvCxnSpPr>
          <p:cNvPr id="36" name="Straight Connector 35"/>
          <p:cNvCxnSpPr>
            <a:endCxn id="8" idx="2"/>
          </p:cNvCxnSpPr>
          <p:nvPr/>
        </p:nvCxnSpPr>
        <p:spPr>
          <a:xfrm flipH="1" flipV="1">
            <a:off x="7199081" y="3450328"/>
            <a:ext cx="17223" cy="954555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429105" y="2181210"/>
            <a:ext cx="375210" cy="272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804315" y="2181210"/>
            <a:ext cx="375210" cy="27241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559699" y="3235266"/>
            <a:ext cx="1817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measurements</a:t>
            </a:r>
          </a:p>
          <a:p>
            <a:pPr algn="ctr"/>
            <a:r>
              <a:rPr lang="en-US" i="1" dirty="0"/>
              <a:t>(custom headers)</a:t>
            </a:r>
          </a:p>
        </p:txBody>
      </p:sp>
      <p:cxnSp>
        <p:nvCxnSpPr>
          <p:cNvPr id="44" name="Straight Arrow Connector 43"/>
          <p:cNvCxnSpPr>
            <a:stCxn id="42" idx="0"/>
          </p:cNvCxnSpPr>
          <p:nvPr/>
        </p:nvCxnSpPr>
        <p:spPr>
          <a:xfrm flipV="1">
            <a:off x="4468378" y="2477546"/>
            <a:ext cx="1335937" cy="75772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2" idx="0"/>
            <a:endCxn id="19" idx="2"/>
          </p:cNvCxnSpPr>
          <p:nvPr/>
        </p:nvCxnSpPr>
        <p:spPr>
          <a:xfrm flipH="1" flipV="1">
            <a:off x="2688498" y="2572898"/>
            <a:ext cx="1779880" cy="66236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ight Arrow 47"/>
          <p:cNvSpPr/>
          <p:nvPr/>
        </p:nvSpPr>
        <p:spPr>
          <a:xfrm>
            <a:off x="2076764" y="2317417"/>
            <a:ext cx="329794" cy="400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3429009" y="1980875"/>
            <a:ext cx="329794" cy="400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5038271" y="2036021"/>
            <a:ext cx="329794" cy="400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>
            <a:off x="6719375" y="2283930"/>
            <a:ext cx="329794" cy="40066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328216" y="4404883"/>
            <a:ext cx="1233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Monitoring</a:t>
            </a:r>
          </a:p>
          <a:p>
            <a:pPr algn="ctr"/>
            <a:r>
              <a:rPr lang="en-US" i="1" dirty="0"/>
              <a:t>agent</a:t>
            </a:r>
          </a:p>
        </p:txBody>
      </p:sp>
      <p:cxnSp>
        <p:nvCxnSpPr>
          <p:cNvPr id="54" name="Straight Arrow Connector 53"/>
          <p:cNvCxnSpPr>
            <a:stCxn id="53" idx="3"/>
          </p:cNvCxnSpPr>
          <p:nvPr/>
        </p:nvCxnSpPr>
        <p:spPr>
          <a:xfrm>
            <a:off x="5561631" y="4728049"/>
            <a:ext cx="1091858" cy="1336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4057" y="5638496"/>
            <a:ext cx="491564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In-Band Network Telemetry (INT)</a:t>
            </a:r>
          </a:p>
          <a:p>
            <a:r>
              <a:rPr lang="en-US" b="1" dirty="0">
                <a:hlinkClick r:id="rId5"/>
              </a:rPr>
              <a:t>Improving Network Monitoring and Management</a:t>
            </a:r>
            <a:br>
              <a:rPr lang="en-US" b="1" dirty="0">
                <a:hlinkClick r:id="rId5"/>
              </a:rPr>
            </a:br>
            <a:r>
              <a:rPr lang="en-US" b="1" dirty="0">
                <a:hlinkClick r:id="rId5"/>
              </a:rPr>
              <a:t>with Programmable Data Planes</a:t>
            </a:r>
            <a:endParaRPr lang="en-US" b="1" dirty="0"/>
          </a:p>
          <a:p>
            <a:r>
              <a:rPr lang="en-US" i="1" dirty="0"/>
              <a:t>By Mukesh Hira &amp; LJ </a:t>
            </a:r>
            <a:r>
              <a:rPr lang="en-US" i="1" dirty="0" err="1"/>
              <a:t>Wobker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485F80-0575-48C9-8560-40DB6EBCE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635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your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Push application functionality in the network</a:t>
            </a:r>
          </a:p>
          <a:p>
            <a:r>
              <a:rPr lang="en-US" dirty="0"/>
              <a:t>High speed</a:t>
            </a:r>
          </a:p>
        </p:txBody>
      </p:sp>
      <p:sp>
        <p:nvSpPr>
          <p:cNvPr id="5" name="Rectangle 4"/>
          <p:cNvSpPr/>
          <p:nvPr/>
        </p:nvSpPr>
        <p:spPr>
          <a:xfrm>
            <a:off x="166254" y="5664498"/>
            <a:ext cx="67748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hlinkClick r:id="rId2"/>
              </a:rPr>
              <a:t>Paxos</a:t>
            </a:r>
            <a:r>
              <a:rPr lang="en-US" b="1" dirty="0">
                <a:hlinkClick r:id="rId2"/>
              </a:rPr>
              <a:t> Made Switch-y</a:t>
            </a:r>
            <a:endParaRPr lang="en-US" b="1" dirty="0"/>
          </a:p>
          <a:p>
            <a:r>
              <a:rPr lang="en-US" dirty="0"/>
              <a:t>Huynh Tu Dang, Marco </a:t>
            </a:r>
            <a:r>
              <a:rPr lang="en-US" dirty="0" err="1"/>
              <a:t>Canini</a:t>
            </a:r>
            <a:r>
              <a:rPr lang="en-US" dirty="0"/>
              <a:t>, Fernando </a:t>
            </a:r>
            <a:r>
              <a:rPr lang="en-US" dirty="0" err="1"/>
              <a:t>Pedone</a:t>
            </a:r>
            <a:r>
              <a:rPr lang="en-US" dirty="0"/>
              <a:t>, Robert </a:t>
            </a:r>
            <a:r>
              <a:rPr lang="en-US" dirty="0" err="1"/>
              <a:t>Soulé</a:t>
            </a:r>
            <a:r>
              <a:rPr lang="en-US" dirty="0"/>
              <a:t> </a:t>
            </a:r>
          </a:p>
          <a:p>
            <a:r>
              <a:rPr lang="en-US" dirty="0"/>
              <a:t>CCR April 2016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52703" y="2928450"/>
            <a:ext cx="4175273" cy="244540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CCFAF-ADCB-4BAD-9691-245DF1632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400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=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9666"/>
            <a:ext cx="8229600" cy="4646498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b="1" i="1" dirty="0"/>
              <a:t>software</a:t>
            </a:r>
            <a:r>
              <a:rPr lang="en-US" dirty="0"/>
              <a:t> engineering principles and tools</a:t>
            </a:r>
          </a:p>
          <a:p>
            <a:r>
              <a:rPr lang="en-US" dirty="0"/>
              <a:t>Upgrade your network at any time</a:t>
            </a:r>
          </a:p>
          <a:p>
            <a:r>
              <a:rPr lang="en-US" dirty="0"/>
              <a:t>Protocols = intellectual property</a:t>
            </a:r>
          </a:p>
        </p:txBody>
      </p:sp>
      <p:pic>
        <p:nvPicPr>
          <p:cNvPr id="7" name="Picture 6" descr="VirtualMarketingOfficer Blog » Tool box smal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2563" y="3863181"/>
            <a:ext cx="3179582" cy="2038855"/>
          </a:xfrm>
          <a:prstGeom prst="rect">
            <a:avLst/>
          </a:prstGeom>
        </p:spPr>
      </p:pic>
      <p:pic>
        <p:nvPicPr>
          <p:cNvPr id="8" name="Picture 7" descr="Su precio es de $5.99 en ThinkGeek y no solo hay con motivos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451" y="3643746"/>
            <a:ext cx="2180993" cy="218099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153529" y="4514909"/>
            <a:ext cx="817482" cy="6389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258B1-AEEE-4EEC-856A-08946741B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642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P4</a:t>
            </a:r>
            <a:r>
              <a:rPr lang="en-US" baseline="-25000" dirty="0"/>
              <a:t>16</a:t>
            </a:r>
          </a:p>
        </p:txBody>
      </p:sp>
      <p:pic>
        <p:nvPicPr>
          <p:cNvPr id="7" name="Picture 6" descr="Expedition around the Megacosm: Who is a &lt;strong&gt;Teacher&lt;/strong&gt;?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987" y="911910"/>
            <a:ext cx="2907615" cy="29076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2778B0-A9DE-46C6-8AEB-1D0DC26AB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771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3112"/>
          </a:xfrm>
        </p:spPr>
        <p:txBody>
          <a:bodyPr/>
          <a:lstStyle/>
          <a:p>
            <a:r>
              <a:rPr lang="en-US" dirty="0"/>
              <a:t>Language 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403"/>
            <a:ext cx="8229600" cy="500102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hlinkClick r:id="rId2" tooltip="P4 Programming Protocol"/>
              </a:rPr>
              <a:t>P4: Programming Protocol-Independent Packet Processors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Pat </a:t>
            </a:r>
            <a:r>
              <a:rPr lang="en-US" sz="2400" dirty="0" err="1"/>
              <a:t>Bosshart</a:t>
            </a:r>
            <a:r>
              <a:rPr lang="en-US" sz="2400" dirty="0"/>
              <a:t>, Dan Daly, Glen Gibb, Martin Izzard, Nick McKeown, Jennifer Rexford, Cole Schlesinger, Dan Talayco, Amin </a:t>
            </a:r>
            <a:r>
              <a:rPr lang="en-US" sz="2400" dirty="0" err="1"/>
              <a:t>Vahdat</a:t>
            </a:r>
            <a:r>
              <a:rPr lang="en-US" sz="2400" dirty="0"/>
              <a:t>, George Varghese, David Walker </a:t>
            </a:r>
            <a:r>
              <a:rPr lang="en-US" sz="2400" i="1" dirty="0"/>
              <a:t>ACM SIGCOMM Computer Communications Review (CCR). Volume 44, Issue #3 (July 2014)</a:t>
            </a:r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r>
              <a:rPr lang="en-US" sz="2400" dirty="0"/>
              <a:t>P4 v1.0 spec, reference implementation and tools released in Spring 2015 (mostly by Barefoot Networks), Apache 2 license, </a:t>
            </a:r>
            <a:r>
              <a:rPr lang="en-US" sz="2400" dirty="0">
                <a:hlinkClick r:id="rId3"/>
              </a:rPr>
              <a:t>http://github.com/p4lang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P4</a:t>
            </a:r>
            <a:r>
              <a:rPr lang="en-US" sz="2400" baseline="-25000" dirty="0"/>
              <a:t>16</a:t>
            </a:r>
            <a:r>
              <a:rPr lang="en-US" sz="2400" dirty="0"/>
              <a:t> spec, draft reference implementation and tools released in December 2016; spec finalized May 2017; v1.1 in June 2018 </a:t>
            </a:r>
            <a:r>
              <a:rPr lang="en-US" sz="2400" dirty="0">
                <a:hlinkClick r:id="rId4"/>
              </a:rPr>
              <a:t>http://github.com/p4lang/p4-spec</a:t>
            </a:r>
            <a:endParaRPr lang="en-US" sz="2400" dirty="0"/>
          </a:p>
        </p:txBody>
      </p:sp>
      <p:pic>
        <p:nvPicPr>
          <p:cNvPr id="6" name="Picture 5" descr="... 69/Human_&lt;strong&gt;evolution&lt;/strong&gt;.svg/800px-Human_&lt;strong&gt;evolution&lt;/strong&gt;.svg.png (human &lt;strong&gt;evolution&lt;/strong&gt;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0"/>
            <a:ext cx="1876425" cy="117276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565E6-E2A6-4C90-959B-8F2E08E16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7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4983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http://github.com/p4lang</a:t>
            </a:r>
            <a:endParaRPr lang="en-US" dirty="0"/>
          </a:p>
          <a:p>
            <a:r>
              <a:rPr lang="en-US" dirty="0">
                <a:hlinkClick r:id="rId3"/>
              </a:rPr>
              <a:t>http://p4.org</a:t>
            </a:r>
            <a:endParaRPr lang="en-US" dirty="0"/>
          </a:p>
          <a:p>
            <a:r>
              <a:rPr lang="en-US" dirty="0"/>
              <a:t>Free membership!</a:t>
            </a:r>
          </a:p>
          <a:p>
            <a:endParaRPr lang="en-US" dirty="0"/>
          </a:p>
          <a:p>
            <a:r>
              <a:rPr lang="en-US" dirty="0"/>
              <a:t>Mailing lists</a:t>
            </a:r>
          </a:p>
          <a:p>
            <a:r>
              <a:rPr lang="en-US" dirty="0"/>
              <a:t>Workshops </a:t>
            </a:r>
          </a:p>
          <a:p>
            <a:r>
              <a:rPr lang="en-US" dirty="0"/>
              <a:t>P4 developer days</a:t>
            </a:r>
          </a:p>
          <a:p>
            <a:endParaRPr lang="en-US" dirty="0"/>
          </a:p>
          <a:p>
            <a:r>
              <a:rPr lang="en-US" dirty="0"/>
              <a:t>Academic papers (SIGCOMM, SOSR)</a:t>
            </a:r>
          </a:p>
        </p:txBody>
      </p:sp>
      <p:pic>
        <p:nvPicPr>
          <p:cNvPr id="8194" name="Picture 2" descr="https://research.vmware.com/files/projects/0/0/0/0/0/0/9/p4-logo-tall.png?v=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75" y="2601255"/>
            <a:ext cx="19240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87628-CAF0-40E5-9F9D-640495AEB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427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0741-6CE3-4FF3-904B-6BE77FD6C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working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6D33A-5FAC-4529-B3B4-F71F7ABD8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54015"/>
            <a:ext cx="8229600" cy="4525963"/>
          </a:xfrm>
        </p:spPr>
        <p:txBody>
          <a:bodyPr/>
          <a:lstStyle/>
          <a:p>
            <a:r>
              <a:rPr lang="en-US" b="1" dirty="0"/>
              <a:t>Language design</a:t>
            </a:r>
            <a:r>
              <a:rPr lang="en-US" dirty="0"/>
              <a:t>: evolves P4</a:t>
            </a:r>
          </a:p>
          <a:p>
            <a:r>
              <a:rPr lang="en-US" b="1" dirty="0"/>
              <a:t>Control-plane API</a:t>
            </a:r>
            <a:r>
              <a:rPr lang="en-US" dirty="0"/>
              <a:t>: defines API between control-plane and P4 program (P4Runtime)</a:t>
            </a:r>
          </a:p>
          <a:p>
            <a:r>
              <a:rPr lang="en-US" b="1" dirty="0"/>
              <a:t>Applications</a:t>
            </a:r>
            <a:r>
              <a:rPr lang="en-US" dirty="0"/>
              <a:t>: defines interoperable applications (e.g. In-band Network Telemetry)</a:t>
            </a:r>
          </a:p>
          <a:p>
            <a:r>
              <a:rPr lang="en-US" b="1" dirty="0"/>
              <a:t>Architecture</a:t>
            </a:r>
            <a:r>
              <a:rPr lang="en-US" dirty="0"/>
              <a:t> (Portable Switch Architecture):</a:t>
            </a:r>
            <a:br>
              <a:rPr lang="en-US" dirty="0"/>
            </a:br>
            <a:r>
              <a:rPr lang="en-US" dirty="0"/>
              <a:t>standardizes portable architecture models</a:t>
            </a:r>
          </a:p>
          <a:p>
            <a:r>
              <a:rPr lang="en-US" b="1" dirty="0"/>
              <a:t>Education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CDA75-C759-4825-BDA8-6F3E3E504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00195" y="5400022"/>
            <a:ext cx="3608363" cy="113889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647B0-CCF6-4C86-8136-1C1D2D69DC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34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rtualMarketingOfficer Blog » Tool box smal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1908" y="3555207"/>
            <a:ext cx="3155494" cy="20536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Software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Compilers for various back-ends</a:t>
            </a:r>
          </a:p>
          <a:p>
            <a:pPr lvl="1"/>
            <a:r>
              <a:rPr lang="en-US" dirty="0" err="1"/>
              <a:t>Netronome</a:t>
            </a:r>
            <a:r>
              <a:rPr lang="en-US" dirty="0"/>
              <a:t> chip, Barefoot chip, </a:t>
            </a:r>
            <a:r>
              <a:rPr lang="en-US" dirty="0" err="1"/>
              <a:t>eBPF</a:t>
            </a:r>
            <a:r>
              <a:rPr lang="en-US" dirty="0"/>
              <a:t>, Xilinx FPGA</a:t>
            </a:r>
          </a:p>
          <a:p>
            <a:pPr marL="457200" lvl="1" indent="0">
              <a:buNone/>
            </a:pPr>
            <a:r>
              <a:rPr lang="en-US" dirty="0"/>
              <a:t>(open-source and proprietary)</a:t>
            </a:r>
          </a:p>
          <a:p>
            <a:r>
              <a:rPr lang="en-US" dirty="0"/>
              <a:t>Multiple control-plane implementations</a:t>
            </a:r>
          </a:p>
          <a:p>
            <a:pPr lvl="1"/>
            <a:r>
              <a:rPr lang="en-US" dirty="0"/>
              <a:t>SAI, OpenFlow, P4Runtime</a:t>
            </a:r>
          </a:p>
          <a:p>
            <a:r>
              <a:rPr lang="en-US" dirty="0"/>
              <a:t>Simulators</a:t>
            </a:r>
          </a:p>
          <a:p>
            <a:r>
              <a:rPr lang="en-US" dirty="0"/>
              <a:t>Testing tools</a:t>
            </a:r>
          </a:p>
          <a:p>
            <a:r>
              <a:rPr lang="en-US" dirty="0"/>
              <a:t>Sample P4 programs</a:t>
            </a:r>
          </a:p>
          <a:p>
            <a:r>
              <a:rPr lang="en-US" dirty="0"/>
              <a:t>IntelliJ plugin IDE, editor modes</a:t>
            </a:r>
          </a:p>
          <a:p>
            <a:r>
              <a:rPr lang="en-US" dirty="0"/>
              <a:t>Tutorials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C2CE7-8FA6-4A89-919A-8A43F16A1C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080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52434" y="2648773"/>
            <a:ext cx="1856943" cy="567690"/>
          </a:xfrm>
          <a:prstGeom prst="rect">
            <a:avLst/>
          </a:prstGeom>
          <a:solidFill>
            <a:srgbClr val="CCFFCC"/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 program</a:t>
            </a:r>
          </a:p>
        </p:txBody>
      </p:sp>
      <p:sp>
        <p:nvSpPr>
          <p:cNvPr id="6" name="Rectangle 5"/>
          <p:cNvSpPr/>
          <p:nvPr/>
        </p:nvSpPr>
        <p:spPr>
          <a:xfrm>
            <a:off x="752434" y="3482342"/>
            <a:ext cx="1856943" cy="86597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architecture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0031" y="3463096"/>
            <a:ext cx="3236389" cy="86597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       </a:t>
            </a:r>
            <a:r>
              <a:rPr lang="en-US" sz="2400" dirty="0">
                <a:solidFill>
                  <a:schemeClr val="tx1"/>
                </a:solidFill>
              </a:rPr>
              <a:t>Data plane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51958" y="2648773"/>
            <a:ext cx="1082451" cy="56769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 compiler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28897" y="3783684"/>
            <a:ext cx="749112" cy="402616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51958" y="3573566"/>
            <a:ext cx="1469751" cy="75550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Dataplane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3370949" y="3231447"/>
            <a:ext cx="336751" cy="336727"/>
          </a:xfrm>
          <a:prstGeom prst="downArrow">
            <a:avLst>
              <a:gd name="adj1" fmla="val 44688"/>
              <a:gd name="adj2" fmla="val 50000"/>
            </a:avLst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5380359" y="2549014"/>
            <a:ext cx="336751" cy="2982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040031" y="1953696"/>
            <a:ext cx="3236389" cy="1327112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Control-plane</a:t>
            </a:r>
          </a:p>
        </p:txBody>
      </p:sp>
      <p:sp>
        <p:nvSpPr>
          <p:cNvPr id="19" name="Left-Right Arrow 18"/>
          <p:cNvSpPr/>
          <p:nvPr/>
        </p:nvSpPr>
        <p:spPr>
          <a:xfrm rot="16200000">
            <a:off x="6889143" y="3170811"/>
            <a:ext cx="591807" cy="35162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08068" y="2549014"/>
            <a:ext cx="2174452" cy="1934000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908902" y="1817751"/>
            <a:ext cx="3540178" cy="2665264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623020" y="4401573"/>
            <a:ext cx="8260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/>
              <a:t>target</a:t>
            </a:r>
            <a:endParaRPr lang="en-US" sz="2000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3288174" y="1870581"/>
            <a:ext cx="1370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User-supplied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400654" y="2209135"/>
            <a:ext cx="1324835" cy="439638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317822" y="2907990"/>
            <a:ext cx="1322136" cy="602631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30138" y="4688019"/>
            <a:ext cx="2132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Manufacturer supplied</a:t>
            </a:r>
          </a:p>
        </p:txBody>
      </p:sp>
      <p:cxnSp>
        <p:nvCxnSpPr>
          <p:cNvPr id="30" name="Straight Arrow Connector 29"/>
          <p:cNvCxnSpPr>
            <a:stCxn id="29" idx="0"/>
          </p:cNvCxnSpPr>
          <p:nvPr/>
        </p:nvCxnSpPr>
        <p:spPr>
          <a:xfrm flipH="1" flipV="1">
            <a:off x="2609377" y="4329066"/>
            <a:ext cx="386812" cy="35895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0"/>
          </p:cNvCxnSpPr>
          <p:nvPr/>
        </p:nvCxnSpPr>
        <p:spPr>
          <a:xfrm flipV="1">
            <a:off x="2996189" y="3216464"/>
            <a:ext cx="291985" cy="1471555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9" idx="0"/>
          </p:cNvCxnSpPr>
          <p:nvPr/>
        </p:nvCxnSpPr>
        <p:spPr>
          <a:xfrm flipV="1">
            <a:off x="2996189" y="4348312"/>
            <a:ext cx="1912713" cy="339707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313205" y="3061325"/>
            <a:ext cx="7692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/>
              <a:t>control</a:t>
            </a:r>
          </a:p>
          <a:p>
            <a:pPr algn="r"/>
            <a:r>
              <a:rPr lang="en-US" sz="1600" i="1" dirty="0"/>
              <a:t>signals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2609377" y="2783479"/>
            <a:ext cx="442581" cy="336766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Up-Down Arrow 1"/>
          <p:cNvSpPr/>
          <p:nvPr/>
        </p:nvSpPr>
        <p:spPr>
          <a:xfrm>
            <a:off x="5400597" y="3472343"/>
            <a:ext cx="503262" cy="358866"/>
          </a:xfrm>
          <a:prstGeom prst="upDownArrow">
            <a:avLst>
              <a:gd name="adj1" fmla="val 50000"/>
              <a:gd name="adj2" fmla="val 34260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075559" y="3783684"/>
            <a:ext cx="749112" cy="402616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extern</a:t>
            </a:r>
            <a:br>
              <a:rPr lang="en-US" sz="1400">
                <a:solidFill>
                  <a:schemeClr val="tx1"/>
                </a:solidFill>
              </a:rPr>
            </a:br>
            <a:r>
              <a:rPr lang="en-US" sz="1400">
                <a:solidFill>
                  <a:schemeClr val="tx1"/>
                </a:solidFill>
              </a:rPr>
              <a:t>objects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Up-Down Arrow 33"/>
          <p:cNvSpPr/>
          <p:nvPr/>
        </p:nvSpPr>
        <p:spPr>
          <a:xfrm>
            <a:off x="6060880" y="3463096"/>
            <a:ext cx="503262" cy="358866"/>
          </a:xfrm>
          <a:prstGeom prst="upDownArrow">
            <a:avLst>
              <a:gd name="adj1" fmla="val 50000"/>
              <a:gd name="adj2" fmla="val 34260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340434" y="2605625"/>
            <a:ext cx="450427" cy="602631"/>
          </a:xfrm>
          <a:prstGeom prst="rect">
            <a:avLst/>
          </a:prstGeom>
          <a:solidFill>
            <a:srgbClr val="FFFFFF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37" name="Down Arrow 36"/>
          <p:cNvSpPr/>
          <p:nvPr/>
        </p:nvSpPr>
        <p:spPr>
          <a:xfrm rot="16200000">
            <a:off x="4060507" y="2840302"/>
            <a:ext cx="336751" cy="223104"/>
          </a:xfrm>
          <a:prstGeom prst="downArrow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4521710" y="3789005"/>
            <a:ext cx="518322" cy="364291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4790862" y="2840429"/>
            <a:ext cx="526960" cy="364291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28575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LOAD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software workflow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0636B92-B529-4A1D-8A00-58C3EEA0B3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132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B43348-79A0-4262-ACAE-C7E6A6CD4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6240462"/>
            <a:ext cx="9020175" cy="342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1540"/>
          </a:xfrm>
        </p:spPr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982" y="1076178"/>
            <a:ext cx="8595360" cy="3263504"/>
          </a:xfrm>
        </p:spPr>
        <p:txBody>
          <a:bodyPr>
            <a:normAutofit fontScale="92500"/>
          </a:bodyPr>
          <a:lstStyle/>
          <a:p>
            <a:r>
              <a:rPr lang="en-US" dirty="0"/>
              <a:t>Most recent revision of P4</a:t>
            </a:r>
          </a:p>
          <a:p>
            <a:r>
              <a:rPr lang="en-US" dirty="0"/>
              <a:t>C-like syntax; strongly typed</a:t>
            </a:r>
          </a:p>
          <a:p>
            <a:pPr lvl="1"/>
            <a:r>
              <a:rPr lang="en-US" dirty="0"/>
              <a:t>No loops, pointers, recursion, dynamic allocation</a:t>
            </a:r>
          </a:p>
          <a:p>
            <a:r>
              <a:rPr lang="en-US" dirty="0"/>
              <a:t>Spec: </a:t>
            </a:r>
            <a:r>
              <a:rPr lang="en-US" dirty="0">
                <a:hlinkClick r:id="rId3"/>
              </a:rPr>
              <a:t>http://github.com/p4lang/p4-spec</a:t>
            </a:r>
            <a:endParaRPr lang="en-US" dirty="0"/>
          </a:p>
          <a:p>
            <a:r>
              <a:rPr lang="en-US" dirty="0"/>
              <a:t>Reference compiler implementation</a:t>
            </a:r>
            <a:br>
              <a:rPr lang="en-US" dirty="0"/>
            </a:br>
            <a:r>
              <a:rPr lang="en-US" dirty="0"/>
              <a:t>(Apache 2 license): </a:t>
            </a:r>
            <a:r>
              <a:rPr lang="en-US" dirty="0">
                <a:hlinkClick r:id="rId4"/>
              </a:rPr>
              <a:t>http://github.com/p4lang/p4c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84A6E-D433-462E-955F-1D15D5928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39682"/>
            <a:ext cx="9144000" cy="201786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F6747-93C1-42FC-B0BD-9514349B6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593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D4E60F-98EB-437E-BCDC-EEF65DE23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061" y="1149754"/>
            <a:ext cx="2274496" cy="76210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9BF26-88FE-46BE-A51B-9A25D08B6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8230"/>
            <a:ext cx="8229600" cy="553239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Hired at                            to work on the design and implementation of P4</a:t>
            </a:r>
          </a:p>
          <a:p>
            <a:r>
              <a:rPr lang="en-US" dirty="0"/>
              <a:t>In Barefoot led the group that created the first P4</a:t>
            </a:r>
            <a:r>
              <a:rPr lang="en-US" baseline="-25000" dirty="0"/>
              <a:t>16</a:t>
            </a:r>
            <a:r>
              <a:rPr lang="en-US" dirty="0"/>
              <a:t> draft document</a:t>
            </a:r>
          </a:p>
          <a:p>
            <a:r>
              <a:rPr lang="en-US" dirty="0"/>
              <a:t>Started (with Chris Dodd) the C++ reference compiler implementation</a:t>
            </a:r>
          </a:p>
          <a:p>
            <a:r>
              <a:rPr lang="en-US" dirty="0"/>
              <a:t>Main contributor to the open-source P4 compiler front-end, mid-end and several back-ends</a:t>
            </a:r>
          </a:p>
          <a:p>
            <a:r>
              <a:rPr lang="en-US" dirty="0"/>
              <a:t>Pushed P4</a:t>
            </a:r>
            <a:r>
              <a:rPr lang="en-US" baseline="-25000" dirty="0"/>
              <a:t>16</a:t>
            </a:r>
            <a:r>
              <a:rPr lang="en-US" dirty="0"/>
              <a:t> through standardization process</a:t>
            </a:r>
          </a:p>
          <a:p>
            <a:r>
              <a:rPr lang="en-US" dirty="0"/>
              <a:t>Currently co-chair of the P4 language design working group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B6BC8-90C7-415A-B6DB-B2AB148FA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involvement with P4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A1B51-F68E-4B57-AEB7-9D63A1EE7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929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9968F206-9785-45D5-A676-1B10F18F3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25074" y="0"/>
            <a:ext cx="2340935" cy="23409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F85FEC-A27E-4A21-997B-F6247984F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Language Overview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D2074B-9657-44FE-A9BD-3574798B1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Suitable for L2 &amp; 3</a:t>
            </a:r>
          </a:p>
          <a:p>
            <a:r>
              <a:rPr lang="en-US" dirty="0"/>
              <a:t>High-level, type, memory-safe (no pointers)</a:t>
            </a:r>
          </a:p>
          <a:p>
            <a:r>
              <a:rPr lang="en-US" dirty="0"/>
              <a:t>Bounded execution (no loops)</a:t>
            </a:r>
          </a:p>
          <a:p>
            <a:r>
              <a:rPr lang="en-US" dirty="0"/>
              <a:t>Statically allocated (no malloc, no recursion)</a:t>
            </a:r>
          </a:p>
          <a:p>
            <a:r>
              <a:rPr lang="en-US" dirty="0"/>
              <a:t>Sub-languages:</a:t>
            </a:r>
          </a:p>
          <a:p>
            <a:pPr lvl="1"/>
            <a:r>
              <a:rPr lang="en-US" dirty="0"/>
              <a:t>Parsing headers</a:t>
            </a:r>
          </a:p>
          <a:p>
            <a:pPr lvl="1"/>
            <a:r>
              <a:rPr lang="en-US" dirty="0"/>
              <a:t>Packet header rewriting</a:t>
            </a:r>
          </a:p>
          <a:p>
            <a:pPr lvl="1"/>
            <a:r>
              <a:rPr lang="en-US" dirty="0"/>
              <a:t>Target architecture description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D11DEA-E5CF-4052-BF2C-7A8E3F6A7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788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data plane model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24923" y="2646452"/>
            <a:ext cx="7559431" cy="2872370"/>
            <a:chOff x="824924" y="4108664"/>
            <a:chExt cx="4680128" cy="1410158"/>
          </a:xfrm>
        </p:grpSpPr>
        <p:sp>
          <p:nvSpPr>
            <p:cNvPr id="4" name="Rectangle 3"/>
            <p:cNvSpPr/>
            <p:nvPr/>
          </p:nvSpPr>
          <p:spPr>
            <a:xfrm>
              <a:off x="1234935" y="4138694"/>
              <a:ext cx="3860106" cy="135009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Data plane</a:t>
              </a:r>
            </a:p>
            <a:p>
              <a:pPr algn="ctr"/>
              <a:endParaRPr lang="en-US" sz="3200" dirty="0"/>
            </a:p>
            <a:p>
              <a:pPr algn="ctr"/>
              <a:endParaRPr lang="en-US" sz="3200" dirty="0"/>
            </a:p>
            <a:p>
              <a:pPr algn="ctr"/>
              <a:endParaRPr lang="en-US" sz="3200" dirty="0"/>
            </a:p>
            <a:p>
              <a:pPr algn="ctr"/>
              <a:endParaRPr lang="en-US" sz="3200" dirty="0"/>
            </a:p>
            <a:p>
              <a:pPr algn="ctr"/>
              <a:endParaRPr lang="en-US" sz="3200" dirty="0"/>
            </a:p>
          </p:txBody>
        </p:sp>
        <p:sp>
          <p:nvSpPr>
            <p:cNvPr id="5" name="Right Arrow 4"/>
            <p:cNvSpPr/>
            <p:nvPr/>
          </p:nvSpPr>
          <p:spPr>
            <a:xfrm>
              <a:off x="824924" y="4138694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824924" y="4483726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24924" y="4828758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824924" y="5173790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5095041" y="4108664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095041" y="4453696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5095041" y="4798728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095041" y="5143760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1901206" y="3124200"/>
            <a:ext cx="1383388" cy="20556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P4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956303" y="3124200"/>
            <a:ext cx="1322982" cy="20556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P4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37535" y="3124200"/>
            <a:ext cx="1402706" cy="20556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P4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40565" y="1542655"/>
            <a:ext cx="21245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Programmable</a:t>
            </a:r>
            <a:br>
              <a:rPr lang="en-US" sz="2400" i="1" dirty="0"/>
            </a:br>
            <a:r>
              <a:rPr lang="en-US" sz="2400" i="1" dirty="0"/>
              <a:t>blocks</a:t>
            </a:r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 flipH="1">
            <a:off x="3284594" y="2373652"/>
            <a:ext cx="718253" cy="77859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2"/>
            <a:endCxn id="15" idx="0"/>
          </p:cNvCxnSpPr>
          <p:nvPr/>
        </p:nvCxnSpPr>
        <p:spPr>
          <a:xfrm>
            <a:off x="4002847" y="2373652"/>
            <a:ext cx="614947" cy="7505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002847" y="2373652"/>
            <a:ext cx="1934688" cy="7505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341904" y="5691866"/>
            <a:ext cx="2005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Fixed function</a:t>
            </a:r>
          </a:p>
        </p:txBody>
      </p:sp>
      <p:cxnSp>
        <p:nvCxnSpPr>
          <p:cNvPr id="37" name="Straight Arrow Connector 36"/>
          <p:cNvCxnSpPr>
            <a:stCxn id="34" idx="0"/>
          </p:cNvCxnSpPr>
          <p:nvPr/>
        </p:nvCxnSpPr>
        <p:spPr>
          <a:xfrm flipV="1">
            <a:off x="3344599" y="5253007"/>
            <a:ext cx="139463" cy="43885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>
            <a:off x="3810000" y="3810000"/>
            <a:ext cx="202692" cy="763579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3284594" y="3810000"/>
            <a:ext cx="202692" cy="763579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5747779" y="3810000"/>
            <a:ext cx="202692" cy="763579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7340241" y="3810000"/>
            <a:ext cx="202692" cy="763579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5279285" y="3810000"/>
            <a:ext cx="202692" cy="763579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>
            <a:off x="1698514" y="3810000"/>
            <a:ext cx="202692" cy="763579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2613406-8326-4C9A-8794-470C31B533B3}"/>
              </a:ext>
            </a:extLst>
          </p:cNvPr>
          <p:cNvSpPr txBox="1"/>
          <p:nvPr/>
        </p:nvSpPr>
        <p:spPr>
          <a:xfrm>
            <a:off x="5259741" y="5694197"/>
            <a:ext cx="141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/>
              <a:t>Interfaces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3361D1-99B3-4DC1-86FD-F67EDFF8B0A8}"/>
              </a:ext>
            </a:extLst>
          </p:cNvPr>
          <p:cNvCxnSpPr>
            <a:cxnSpLocks/>
            <a:stCxn id="29" idx="0"/>
          </p:cNvCxnSpPr>
          <p:nvPr/>
        </p:nvCxnSpPr>
        <p:spPr>
          <a:xfrm flipH="1" flipV="1">
            <a:off x="5765294" y="4376435"/>
            <a:ext cx="201116" cy="1317762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956AEB5-101E-44F7-94E4-23564C36C992}"/>
              </a:ext>
            </a:extLst>
          </p:cNvPr>
          <p:cNvCxnSpPr>
            <a:cxnSpLocks/>
            <a:stCxn id="29" idx="0"/>
            <a:endCxn id="46" idx="2"/>
          </p:cNvCxnSpPr>
          <p:nvPr/>
        </p:nvCxnSpPr>
        <p:spPr>
          <a:xfrm flipH="1" flipV="1">
            <a:off x="5380631" y="4573579"/>
            <a:ext cx="585779" cy="112061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E986AF-04A9-43ED-B135-B10830D6DC6F}"/>
              </a:ext>
            </a:extLst>
          </p:cNvPr>
          <p:cNvCxnSpPr>
            <a:cxnSpLocks/>
            <a:stCxn id="29" idx="0"/>
            <a:endCxn id="45" idx="2"/>
          </p:cNvCxnSpPr>
          <p:nvPr/>
        </p:nvCxnSpPr>
        <p:spPr>
          <a:xfrm flipV="1">
            <a:off x="5966410" y="4573579"/>
            <a:ext cx="1475177" cy="112061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A2B5B9-E283-4AC3-A9E6-FD1BB1754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76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packet processing pipeline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525100" y="2150156"/>
            <a:ext cx="2392876" cy="430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13314" y="1850135"/>
            <a:ext cx="1590043" cy="950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Programmable</a:t>
            </a:r>
          </a:p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ight Arrow 8"/>
          <p:cNvSpPr/>
          <p:nvPr/>
        </p:nvSpPr>
        <p:spPr>
          <a:xfrm>
            <a:off x="2990082" y="2210160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050084" y="3790282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41488" y="2606299"/>
            <a:ext cx="1560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Packet (byte[])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39435" y="1935142"/>
            <a:ext cx="960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Headers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26694" y="1940143"/>
            <a:ext cx="521505" cy="4300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eth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348199" y="1940143"/>
            <a:ext cx="521505" cy="430032"/>
          </a:xfrm>
          <a:prstGeom prst="rect">
            <a:avLst/>
          </a:prstGeom>
          <a:solidFill>
            <a:srgbClr val="D996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vlan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69704" y="1940143"/>
            <a:ext cx="521505" cy="430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ipv4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26694" y="1940143"/>
            <a:ext cx="1564515" cy="4300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300036" y="3445255"/>
            <a:ext cx="1590043" cy="950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Programmable</a:t>
            </a:r>
          </a:p>
          <a:p>
            <a:pPr algn="ctr"/>
            <a:r>
              <a:rPr lang="en-US" dirty="0"/>
              <a:t>match-action</a:t>
            </a:r>
          </a:p>
          <a:p>
            <a:pPr algn="ctr"/>
            <a:r>
              <a:rPr lang="en-US" dirty="0"/>
              <a:t>units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98855" y="4305319"/>
            <a:ext cx="1104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Metadata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570098" y="3445255"/>
            <a:ext cx="521505" cy="4300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eth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570098" y="3875287"/>
            <a:ext cx="521505" cy="430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mtag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091603" y="3445255"/>
            <a:ext cx="622999" cy="430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ipv4</a:t>
            </a:r>
          </a:p>
        </p:txBody>
      </p:sp>
      <p:sp>
        <p:nvSpPr>
          <p:cNvPr id="24" name="Right Arrow 23"/>
          <p:cNvSpPr/>
          <p:nvPr/>
        </p:nvSpPr>
        <p:spPr>
          <a:xfrm>
            <a:off x="5320146" y="5401091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80022" y="3790282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70098" y="5066065"/>
            <a:ext cx="1590043" cy="950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Programmable</a:t>
            </a:r>
          </a:p>
          <a:p>
            <a:pPr algn="ctr"/>
            <a:r>
              <a:rPr lang="en-US" dirty="0"/>
              <a:t>reassembly</a:t>
            </a:r>
          </a:p>
        </p:txBody>
      </p:sp>
      <p:sp>
        <p:nvSpPr>
          <p:cNvPr id="27" name="Right Arrow 26"/>
          <p:cNvSpPr/>
          <p:nvPr/>
        </p:nvSpPr>
        <p:spPr>
          <a:xfrm>
            <a:off x="3050084" y="5401091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928143" y="5276081"/>
            <a:ext cx="2392876" cy="430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776343" y="5732224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Packet</a:t>
            </a:r>
          </a:p>
        </p:txBody>
      </p:sp>
      <p:sp>
        <p:nvSpPr>
          <p:cNvPr id="30" name="Right Arrow 29"/>
          <p:cNvSpPr/>
          <p:nvPr/>
        </p:nvSpPr>
        <p:spPr>
          <a:xfrm>
            <a:off x="5204851" y="2275166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518180" y="2425815"/>
            <a:ext cx="925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Payload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091603" y="3875287"/>
            <a:ext cx="521505" cy="430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err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623109" y="3875287"/>
            <a:ext cx="781512" cy="4300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bcast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09311" y="3450260"/>
            <a:ext cx="695310" cy="430032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port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180960" y="3379589"/>
            <a:ext cx="1590043" cy="95007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Queueing/</a:t>
            </a:r>
          </a:p>
          <a:p>
            <a:pPr algn="ctr"/>
            <a:r>
              <a:rPr lang="en-US" dirty="0"/>
              <a:t>switching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5616688" y="3730296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826694" y="2425815"/>
            <a:ext cx="1130031" cy="430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ight Arrow 41"/>
          <p:cNvSpPr/>
          <p:nvPr/>
        </p:nvSpPr>
        <p:spPr>
          <a:xfrm>
            <a:off x="8476794" y="2275166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8013344" y="3722776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200033" y="5186075"/>
            <a:ext cx="521505" cy="4300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eth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721538" y="5186075"/>
            <a:ext cx="521505" cy="430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>
                <a:solidFill>
                  <a:srgbClr val="000000"/>
                </a:solidFill>
              </a:rPr>
              <a:t>mtag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243043" y="5186075"/>
            <a:ext cx="521505" cy="430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ipv4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200033" y="5186075"/>
            <a:ext cx="1564515" cy="4300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200033" y="5671747"/>
            <a:ext cx="1130031" cy="430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369270" y="4853138"/>
            <a:ext cx="960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Headers</a:t>
            </a:r>
          </a:p>
        </p:txBody>
      </p:sp>
      <p:sp>
        <p:nvSpPr>
          <p:cNvPr id="50" name="Right Arrow 49"/>
          <p:cNvSpPr/>
          <p:nvPr/>
        </p:nvSpPr>
        <p:spPr>
          <a:xfrm>
            <a:off x="8400230" y="5401091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>
            <a:off x="37189" y="2217664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315094" y="5458213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A26A9B-28A3-4917-9E21-D4EAF4B05445}"/>
              </a:ext>
            </a:extLst>
          </p:cNvPr>
          <p:cNvSpPr txBox="1"/>
          <p:nvPr/>
        </p:nvSpPr>
        <p:spPr>
          <a:xfrm>
            <a:off x="6136267" y="4395325"/>
            <a:ext cx="1782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Not programmable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699DB-4215-48D0-9F8D-DD1859E5B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71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3" grpId="0"/>
      <p:bldP spid="14" grpId="0" animBg="1"/>
      <p:bldP spid="16" grpId="0" animBg="1"/>
      <p:bldP spid="17" grpId="0" animBg="1"/>
      <p:bldP spid="10" grpId="0" animBg="1"/>
      <p:bldP spid="18" grpId="0" animBg="1"/>
      <p:bldP spid="19" grpId="0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2" grpId="0"/>
      <p:bldP spid="33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 animBg="1"/>
      <p:bldP spid="5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71"/>
            <a:ext cx="8229600" cy="699937"/>
          </a:xfrm>
        </p:spPr>
        <p:txBody>
          <a:bodyPr>
            <a:normAutofit fontScale="90000"/>
          </a:bodyPr>
          <a:lstStyle/>
          <a:p>
            <a:r>
              <a:rPr lang="en-US" dirty="0"/>
              <a:t>Language elements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01869" y="1230506"/>
            <a:ext cx="1590043" cy="950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Programmable</a:t>
            </a:r>
          </a:p>
          <a:p>
            <a:pPr algn="ctr"/>
            <a:r>
              <a:rPr lang="en-US" dirty="0"/>
              <a:t>parser</a:t>
            </a:r>
          </a:p>
        </p:txBody>
      </p:sp>
      <p:sp>
        <p:nvSpPr>
          <p:cNvPr id="5" name="Rectangle 4"/>
          <p:cNvSpPr/>
          <p:nvPr/>
        </p:nvSpPr>
        <p:spPr>
          <a:xfrm>
            <a:off x="1300034" y="2240603"/>
            <a:ext cx="1590043" cy="950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Programmable</a:t>
            </a:r>
          </a:p>
          <a:p>
            <a:pPr algn="ctr"/>
            <a:r>
              <a:rPr lang="en-US" dirty="0"/>
              <a:t>match-action</a:t>
            </a:r>
          </a:p>
          <a:p>
            <a:pPr algn="ctr"/>
            <a:r>
              <a:rPr lang="en-US" dirty="0"/>
              <a:t>units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300035" y="3261999"/>
            <a:ext cx="1590043" cy="950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Programmable</a:t>
            </a:r>
          </a:p>
          <a:p>
            <a:pPr algn="ctr"/>
            <a:r>
              <a:rPr lang="en-US" dirty="0"/>
              <a:t>reassembly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46905" y="1305029"/>
            <a:ext cx="2401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State-machine; </a:t>
            </a:r>
            <a:br>
              <a:rPr lang="en-US" sz="2400" dirty="0"/>
            </a:br>
            <a:r>
              <a:rPr lang="en-US" sz="2400" dirty="0" err="1"/>
              <a:t>bitfield</a:t>
            </a:r>
            <a:r>
              <a:rPr lang="en-US" sz="2400" dirty="0"/>
              <a:t> extraction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46905" y="2327958"/>
            <a:ext cx="4685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Table lookup; </a:t>
            </a:r>
            <a:r>
              <a:rPr lang="en-US" sz="2400" dirty="0" err="1"/>
              <a:t>bitfield</a:t>
            </a:r>
            <a:r>
              <a:rPr lang="en-US" sz="2400" dirty="0"/>
              <a:t> manipulation; </a:t>
            </a:r>
            <a:br>
              <a:rPr lang="en-US" sz="2400" dirty="0"/>
            </a:br>
            <a:r>
              <a:rPr lang="en-US" sz="2400" dirty="0"/>
              <a:t>control flow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46905" y="3523424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Bitfield packing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03704" y="4283395"/>
            <a:ext cx="1590043" cy="5729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Data-types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35556" y="4157498"/>
            <a:ext cx="25724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Bitstrings</a:t>
            </a:r>
            <a:r>
              <a:rPr lang="en-US" sz="2400" dirty="0"/>
              <a:t>, headers,</a:t>
            </a:r>
            <a:br>
              <a:rPr lang="en-US" sz="2400" dirty="0"/>
            </a:br>
            <a:r>
              <a:rPr lang="en-US" sz="2400" dirty="0"/>
              <a:t>structures, arrays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03704" y="5837091"/>
            <a:ext cx="1590043" cy="663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External libraries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5556" y="5942588"/>
            <a:ext cx="4246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Support for custom accelerators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03704" y="5113399"/>
            <a:ext cx="1590043" cy="663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</a:t>
            </a:r>
          </a:p>
          <a:p>
            <a:pPr algn="ctr"/>
            <a:r>
              <a:rPr lang="en-US" dirty="0"/>
              <a:t>description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35556" y="5214398"/>
            <a:ext cx="4508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Interfaces of programmable blocks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740979" y="4958861"/>
            <a:ext cx="7945821" cy="168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36503" y="463503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36503" y="4989674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F50F82-2982-4850-A636-EF1584F94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6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erkas:&lt;strong&gt;Basic&lt;/strong&gt; shapes.svg - Wikibuku bahasa Indones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30" y="136525"/>
            <a:ext cx="3048000" cy="2200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99711"/>
            <a:ext cx="7886700" cy="5221764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&lt;N&gt;,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&lt;N&gt;</a:t>
            </a:r>
          </a:p>
          <a:p>
            <a:pPr lvl="1"/>
            <a:r>
              <a:rPr lang="en-US" dirty="0"/>
              <a:t>e.g.,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&lt;128&gt;,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&lt;1024&gt;</a:t>
            </a:r>
          </a:p>
          <a:p>
            <a:pPr lvl="1"/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/>
              <a:t>is two’s complement</a:t>
            </a: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varbit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&lt;13&gt;</a:t>
            </a:r>
          </a:p>
          <a:p>
            <a:pPr lvl="1"/>
            <a:r>
              <a:rPr lang="en-US" dirty="0"/>
              <a:t>Container up to specified size; dynamic size is shorter</a:t>
            </a:r>
          </a:p>
          <a:p>
            <a:pPr lvl="1"/>
            <a:r>
              <a:rPr lang="en-US" dirty="0"/>
              <a:t>Only operation is copying</a:t>
            </a:r>
          </a:p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enum</a:t>
            </a:r>
            <a:r>
              <a:rPr lang="en-US" dirty="0"/>
              <a:t>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en-US" dirty="0"/>
              <a:t>,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match_kind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PacketTooShort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ParseError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pPr lvl="1"/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.PacketTooShort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Only string constants supported</a:t>
            </a:r>
          </a:p>
          <a:p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typedef</a:t>
            </a:r>
            <a:endParaRPr lang="en-US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79656-9C19-4268-9A68-612E6611F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798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637"/>
            <a:ext cx="8229600" cy="1143000"/>
          </a:xfrm>
        </p:spPr>
        <p:txBody>
          <a:bodyPr/>
          <a:lstStyle/>
          <a:p>
            <a:r>
              <a:rPr lang="en-US" dirty="0"/>
              <a:t>Structures, headers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948690"/>
            <a:ext cx="4572000" cy="5909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typedef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32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IPv4Address;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header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IPv4_h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 version;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ihl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tos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16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totalLen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16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identification;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 flags;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13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fragOffset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ttl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 protocol;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16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hdrChecksum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IPv4Address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srcAddr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IPv4Address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dstAddr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64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List of all recognized headers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b="1" dirty="0" err="1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struct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Parsed_packet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Ethernet_h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ethernet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IPv4_h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File:&lt;strong&gt;IPv4 Header&lt;/strong&gt;.svg - Wikimedia Common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3267" y="1305877"/>
            <a:ext cx="4773083" cy="1571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6318" y="3763870"/>
            <a:ext cx="3365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header = struct + valid bit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935820-FB72-41A1-8289-3691547BA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663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B7462-60F1-48F6-B02B-F6EE328CA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3341"/>
          </a:xfrm>
        </p:spPr>
        <p:txBody>
          <a:bodyPr/>
          <a:lstStyle/>
          <a:p>
            <a:r>
              <a:rPr lang="en-US" dirty="0"/>
              <a:t>Other derived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A13CE-93C3-4091-9EE1-E729E9107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671" y="1266092"/>
            <a:ext cx="8616462" cy="53172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Array of headers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H[6] </a:t>
            </a:r>
            <a:r>
              <a:rPr lang="en-US" dirty="0" err="1">
                <a:latin typeface="Consolas" panose="020B0609020204030204" pitchFamily="49" charset="0"/>
              </a:rPr>
              <a:t>arr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dirty="0"/>
              <a:t>Fixed size</a:t>
            </a:r>
          </a:p>
          <a:p>
            <a:r>
              <a:rPr lang="en-US" dirty="0"/>
              <a:t>Unions of headers</a:t>
            </a:r>
          </a:p>
          <a:p>
            <a:pPr lvl="1"/>
            <a:r>
              <a:rPr lang="en-US" b="1" dirty="0" err="1">
                <a:latin typeface="Consolas" panose="020B0609020204030204" pitchFamily="49" charset="0"/>
              </a:rPr>
              <a:t>header_union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IP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ipv4 v4header;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ipv6 v6header;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r>
              <a:rPr lang="en-US" dirty="0"/>
              <a:t>Tuples</a:t>
            </a:r>
          </a:p>
          <a:p>
            <a:pPr lvl="1"/>
            <a:r>
              <a:rPr lang="en-US" b="1" dirty="0">
                <a:latin typeface="Consolas" panose="020B0609020204030204" pitchFamily="49" charset="0"/>
              </a:rPr>
              <a:t>tuple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b="1" dirty="0">
                <a:latin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</a:rPr>
              <a:t>&lt;32&gt;, </a:t>
            </a:r>
            <a:r>
              <a:rPr lang="en-US" b="1" dirty="0">
                <a:latin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</a:rPr>
              <a:t>&lt;16&gt;&gt;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set&lt;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tuple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&lt;32&gt;,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&lt;16&gt;&gt;</a:t>
            </a:r>
            <a:r>
              <a:rPr lang="en-US" dirty="0">
                <a:cs typeface="Consolas" panose="020B0609020204030204" pitchFamily="49" charset="0"/>
              </a:rPr>
              <a:t> - implicit only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No recursive types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AB5571-8452-40F7-B2CB-727246000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32949" y="1451890"/>
            <a:ext cx="3746723" cy="247283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EBCDF-029D-47F6-8467-55966E0DE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596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1912-B747-4A8A-A0B7-6787DD1A4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562F2-7F32-44B0-816B-00A655594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252" y="1600200"/>
            <a:ext cx="8623496" cy="4525963"/>
          </a:xfrm>
        </p:spPr>
        <p:txBody>
          <a:bodyPr/>
          <a:lstStyle/>
          <a:p>
            <a:r>
              <a:rPr lang="en-US" dirty="0"/>
              <a:t>Standard arithmetic/logic on arbitrary </a:t>
            </a:r>
            <a:r>
              <a:rPr lang="en-US" dirty="0" err="1"/>
              <a:t>bitstrings</a:t>
            </a:r>
            <a:endParaRPr lang="en-US" dirty="0"/>
          </a:p>
          <a:p>
            <a:pPr lvl="1"/>
            <a:r>
              <a:rPr lang="en-US" dirty="0"/>
              <a:t>But no funky undefined cases like in C</a:t>
            </a:r>
          </a:p>
          <a:p>
            <a:r>
              <a:rPr lang="en-US" dirty="0"/>
              <a:t>2s complement for signed values</a:t>
            </a:r>
          </a:p>
          <a:p>
            <a:r>
              <a:rPr lang="en-US" dirty="0"/>
              <a:t>No division/modulo</a:t>
            </a:r>
          </a:p>
          <a:p>
            <a:r>
              <a:rPr lang="en-US" dirty="0"/>
              <a:t>Bit-slicing, bit concatenation</a:t>
            </a:r>
          </a:p>
          <a:p>
            <a:r>
              <a:rPr lang="en-US" dirty="0"/>
              <a:t>Integers are not Booleans</a:t>
            </a:r>
          </a:p>
          <a:p>
            <a:r>
              <a:rPr lang="en-US" dirty="0"/>
              <a:t>No implicit casts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376E1-797B-4009-87CD-C12C14C51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C804A8-2CD0-40CE-8435-7739990B9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98571" y="2610515"/>
            <a:ext cx="2191758" cy="163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48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3132" y="2588842"/>
            <a:ext cx="8072218" cy="2836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203286"/>
            <a:ext cx="7886700" cy="1049617"/>
          </a:xfrm>
        </p:spPr>
        <p:txBody>
          <a:bodyPr/>
          <a:lstStyle/>
          <a:p>
            <a:r>
              <a:rPr lang="en-US" dirty="0"/>
              <a:t>Extern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32290"/>
            <a:ext cx="7886700" cy="5289185"/>
          </a:xfrm>
        </p:spPr>
        <p:txBody>
          <a:bodyPr>
            <a:normAutofit/>
          </a:bodyPr>
          <a:lstStyle/>
          <a:p>
            <a:r>
              <a:rPr lang="en-US" dirty="0"/>
              <a:t>Model hardware accelerators or…</a:t>
            </a:r>
          </a:p>
          <a:p>
            <a:r>
              <a:rPr lang="en-US" dirty="0"/>
              <a:t>…behaviors not expressible in P4</a:t>
            </a:r>
          </a:p>
          <a:p>
            <a:endParaRPr 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Register&lt;T&gt; { </a:t>
            </a:r>
            <a:b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Register(</a:t>
            </a:r>
            <a:r>
              <a:rPr lang="en-US" alt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&lt;32&gt; size); </a:t>
            </a:r>
            <a:b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T read(</a:t>
            </a:r>
            <a:r>
              <a:rPr lang="en-US" alt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&lt;32&gt; index);</a:t>
            </a:r>
            <a:b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write(</a:t>
            </a:r>
            <a:r>
              <a:rPr lang="en-US" alt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&lt;32&gt; index, </a:t>
            </a:r>
            <a:r>
              <a:rPr lang="en-US" alt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T value);</a:t>
            </a:r>
            <a:b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Register&lt;</a:t>
            </a:r>
            <a:r>
              <a:rPr lang="en-US" alt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&lt;32&gt;&gt;(1024) </a:t>
            </a:r>
            <a:r>
              <a:rPr lang="en-US" alt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7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cs typeface="Consolas" panose="020B0609020204030204" pitchFamily="49" charset="0"/>
              </a:rPr>
              <a:t>Method calls using copy-in, copy-out</a:t>
            </a:r>
            <a:endParaRPr lang="en-US" altLang="en-US" sz="23900" dirty="0">
              <a:cs typeface="Consolas" panose="020B0609020204030204" pitchFamily="49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400" dirty="0">
                <a:cs typeface="Consolas" panose="020B0609020204030204" pitchFamily="49" charset="0"/>
              </a:rPr>
              <a:t>Like Java interfaces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3484241"/>
            <a:ext cx="136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constructor</a:t>
            </a: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5122258" y="3684296"/>
            <a:ext cx="1278542" cy="184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83372" y="2588842"/>
            <a:ext cx="1489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Generic type</a:t>
            </a:r>
          </a:p>
        </p:txBody>
      </p:sp>
      <p:cxnSp>
        <p:nvCxnSpPr>
          <p:cNvPr id="10" name="Straight Arrow Connector 9"/>
          <p:cNvCxnSpPr>
            <a:stCxn id="9" idx="2"/>
          </p:cNvCxnSpPr>
          <p:nvPr/>
        </p:nvCxnSpPr>
        <p:spPr>
          <a:xfrm flipH="1">
            <a:off x="3503563" y="2988952"/>
            <a:ext cx="24564" cy="1793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01729" y="4933213"/>
            <a:ext cx="1501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instantiation</a:t>
            </a:r>
          </a:p>
        </p:txBody>
      </p:sp>
      <p:cxnSp>
        <p:nvCxnSpPr>
          <p:cNvPr id="19" name="Straight Arrow Connector 18"/>
          <p:cNvCxnSpPr>
            <a:stCxn id="18" idx="1"/>
          </p:cNvCxnSpPr>
          <p:nvPr/>
        </p:nvCxnSpPr>
        <p:spPr>
          <a:xfrm flipH="1">
            <a:off x="5523187" y="5133268"/>
            <a:ext cx="1278542" cy="184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133ADAF-2839-4F06-BD31-45B9C902B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783" y="363905"/>
            <a:ext cx="1769936" cy="1556968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026710E-D4EF-4ABB-B481-988E19639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704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162826"/>
            <a:ext cx="7886700" cy="857380"/>
          </a:xfrm>
        </p:spPr>
        <p:txBody>
          <a:bodyPr/>
          <a:lstStyle/>
          <a:p>
            <a:r>
              <a:rPr lang="en-US" dirty="0"/>
              <a:t>Packets = byte streams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5243" y="1222506"/>
            <a:ext cx="862206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packet_in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    void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extract&lt;T&gt;(</a:t>
            </a: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T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headerLvalue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extract&lt;T&gt;(</a:t>
            </a: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T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varSizeHdr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varFieldSizeBits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b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T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lookahead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&lt;T&gt;();</a:t>
            </a:r>
            <a:b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length();</a:t>
            </a:r>
            <a:b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advance(</a:t>
            </a: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&lt;32&gt; bits); </a:t>
            </a:r>
            <a:b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00715" y="5047577"/>
            <a:ext cx="62065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packet_out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  <a:b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emit&lt;T&gt;(</a:t>
            </a: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T </a:t>
            </a:r>
            <a:r>
              <a:rPr lang="en-US" alt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hdr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emit&lt;T&gt;(</a:t>
            </a: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condition, </a:t>
            </a:r>
            <a:r>
              <a:rPr lang="en-US" alt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T data); </a:t>
            </a:r>
            <a:b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r>
              <a:rPr lang="en-US" altLang="en-US" sz="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alt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91511" y="3896349"/>
            <a:ext cx="404602" cy="5629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96113" y="3896349"/>
            <a:ext cx="404602" cy="5629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00715" y="3896349"/>
            <a:ext cx="404602" cy="5629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105317" y="3896349"/>
            <a:ext cx="404602" cy="5629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09919" y="3896349"/>
            <a:ext cx="404602" cy="5629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914521" y="3896349"/>
            <a:ext cx="404602" cy="5629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19123" y="3896349"/>
            <a:ext cx="404602" cy="5629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23725" y="3896349"/>
            <a:ext cx="404602" cy="5629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128327" y="3896349"/>
            <a:ext cx="404602" cy="5629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532929" y="3896349"/>
            <a:ext cx="404602" cy="5629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37531" y="3896349"/>
            <a:ext cx="404602" cy="5629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342133" y="3896349"/>
            <a:ext cx="404602" cy="5629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746735" y="3896349"/>
            <a:ext cx="404602" cy="5629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151337" y="3896349"/>
            <a:ext cx="404602" cy="5629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555939" y="3896349"/>
            <a:ext cx="404602" cy="5629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960541" y="3896349"/>
            <a:ext cx="404602" cy="5629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5403458" y="3184250"/>
            <a:ext cx="663544" cy="7120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9F986-F4D9-427C-AA02-2C2F7ADE6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440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A995A2D-4E81-44C5-A2FD-CD564C8A94BE}"/>
              </a:ext>
            </a:extLst>
          </p:cNvPr>
          <p:cNvSpPr/>
          <p:nvPr/>
        </p:nvSpPr>
        <p:spPr>
          <a:xfrm>
            <a:off x="3917852" y="139237"/>
            <a:ext cx="984739" cy="817367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2A925-0A4E-4240-8ED6-22B07E401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420"/>
            <a:ext cx="8229600" cy="1143000"/>
          </a:xfrm>
        </p:spPr>
        <p:txBody>
          <a:bodyPr/>
          <a:lstStyle/>
          <a:p>
            <a:r>
              <a:rPr lang="en-US" dirty="0"/>
              <a:t>What I can talk about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91308-4B28-477D-BAD1-6180A803E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1175"/>
            <a:ext cx="8229600" cy="492784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programming language</a:t>
            </a:r>
          </a:p>
          <a:p>
            <a:pPr lvl="1"/>
            <a:r>
              <a:rPr lang="en-US" dirty="0"/>
              <a:t>Language design</a:t>
            </a:r>
          </a:p>
          <a:p>
            <a:pPr lvl="1"/>
            <a:r>
              <a:rPr lang="en-US" dirty="0"/>
              <a:t>Language/architecture separation</a:t>
            </a:r>
          </a:p>
          <a:p>
            <a:pPr lvl="1"/>
            <a:r>
              <a:rPr lang="en-US" dirty="0"/>
              <a:t>Portability vs. extensibility</a:t>
            </a:r>
          </a:p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reference compiler architecture</a:t>
            </a:r>
          </a:p>
          <a:p>
            <a:pPr lvl="1"/>
            <a:r>
              <a:rPr lang="en-US" dirty="0"/>
              <a:t>How to extend the compiler for a new target</a:t>
            </a:r>
          </a:p>
          <a:p>
            <a:r>
              <a:rPr lang="en-US" dirty="0"/>
              <a:t>Compiling P4-&gt;</a:t>
            </a:r>
            <a:r>
              <a:rPr lang="en-US" dirty="0" err="1"/>
              <a:t>eBPF</a:t>
            </a:r>
            <a:endParaRPr lang="en-US" dirty="0"/>
          </a:p>
          <a:p>
            <a:pPr lvl="1"/>
            <a:r>
              <a:rPr lang="en-US" dirty="0"/>
              <a:t>Compiling to </a:t>
            </a:r>
            <a:r>
              <a:rPr lang="en-US" dirty="0" err="1"/>
              <a:t>eBPF</a:t>
            </a:r>
            <a:r>
              <a:rPr lang="en-US" dirty="0"/>
              <a:t> (packet filters)</a:t>
            </a:r>
          </a:p>
          <a:p>
            <a:pPr lvl="1"/>
            <a:r>
              <a:rPr lang="en-US" dirty="0"/>
              <a:t>Compiling to XDP (packet switching)</a:t>
            </a:r>
          </a:p>
          <a:p>
            <a:pPr lvl="1"/>
            <a:r>
              <a:rPr lang="en-US" dirty="0"/>
              <a:t>Comparing P4 and </a:t>
            </a:r>
            <a:r>
              <a:rPr lang="en-US" dirty="0" err="1"/>
              <a:t>eBPF</a:t>
            </a:r>
            <a:endParaRPr lang="en-US" dirty="0"/>
          </a:p>
          <a:p>
            <a:r>
              <a:rPr lang="en-US" dirty="0"/>
              <a:t>These are organized as 3 separate PPTX presentations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B3906-1650-4C47-9831-1CD1A2BB2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87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877"/>
            <a:ext cx="8229600" cy="822642"/>
          </a:xfrm>
        </p:spPr>
        <p:txBody>
          <a:bodyPr/>
          <a:lstStyle/>
          <a:p>
            <a:r>
              <a:rPr lang="en-US" dirty="0"/>
              <a:t>Parsing = State machines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11461" y="2239903"/>
            <a:ext cx="6429374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parser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Parser(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packet_in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b,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Parsed_packet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p)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start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b.extract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p.ethernet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transition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select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p.ethernet.type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0x0800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parse_ipv4;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</a:t>
            </a:r>
            <a:r>
              <a:rPr lang="en-US" altLang="en-US" dirty="0">
                <a:solidFill>
                  <a:srgbClr val="0064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reject;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}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}</a:t>
            </a:r>
            <a:endParaRPr lang="en-US" alt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parse_ipv4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b.extract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p.ip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transition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accept;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}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alt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19150" y="1232694"/>
            <a:ext cx="7648575" cy="5064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981200" y="1232694"/>
            <a:ext cx="1171575" cy="50641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src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905250" y="1232694"/>
            <a:ext cx="2609850" cy="5064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 header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00100" y="1232694"/>
            <a:ext cx="1171575" cy="50641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515100" y="1232694"/>
            <a:ext cx="1952625" cy="5064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 payload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152775" y="1232694"/>
            <a:ext cx="752475" cy="50641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44327" y="1670491"/>
            <a:ext cx="172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ethernet</a:t>
            </a:r>
            <a:r>
              <a:rPr lang="en-US" dirty="0"/>
              <a:t> header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555691" y="2922814"/>
            <a:ext cx="879588" cy="5061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051391" y="3948989"/>
            <a:ext cx="1322615" cy="5061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parse_ipv4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104059" y="4834365"/>
            <a:ext cx="879588" cy="5061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036536" y="4834365"/>
            <a:ext cx="879588" cy="5061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accept</a:t>
            </a:r>
          </a:p>
        </p:txBody>
      </p:sp>
      <p:cxnSp>
        <p:nvCxnSpPr>
          <p:cNvPr id="7" name="Straight Arrow Connector 6"/>
          <p:cNvCxnSpPr>
            <a:stCxn id="18" idx="2"/>
            <a:endCxn id="20" idx="0"/>
          </p:cNvCxnSpPr>
          <p:nvPr/>
        </p:nvCxnSpPr>
        <p:spPr>
          <a:xfrm flipH="1">
            <a:off x="7476330" y="4455175"/>
            <a:ext cx="236369" cy="37919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7712699" y="4455175"/>
            <a:ext cx="831154" cy="37919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2"/>
            <a:endCxn id="18" idx="0"/>
          </p:cNvCxnSpPr>
          <p:nvPr/>
        </p:nvCxnSpPr>
        <p:spPr>
          <a:xfrm flipH="1">
            <a:off x="7712699" y="3429000"/>
            <a:ext cx="282786" cy="51998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5" idx="2"/>
            <a:endCxn id="19" idx="0"/>
          </p:cNvCxnSpPr>
          <p:nvPr/>
        </p:nvCxnSpPr>
        <p:spPr>
          <a:xfrm rot="16200000" flipH="1">
            <a:off x="7566987" y="3857498"/>
            <a:ext cx="1405365" cy="548368"/>
          </a:xfrm>
          <a:prstGeom prst="curvedConnector3">
            <a:avLst>
              <a:gd name="adj1" fmla="val 20971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F90B3-1FF6-4B14-A587-A449C2727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347A71-3A84-40DE-B013-A3512EA9E7A4}"/>
              </a:ext>
            </a:extLst>
          </p:cNvPr>
          <p:cNvSpPr txBox="1"/>
          <p:nvPr/>
        </p:nvSpPr>
        <p:spPr>
          <a:xfrm>
            <a:off x="1060353" y="6035610"/>
            <a:ext cx="6868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Parser states can contain cycles =&gt; loops bounded by packet size</a:t>
            </a:r>
          </a:p>
        </p:txBody>
      </p:sp>
    </p:spTree>
    <p:extLst>
      <p:ext uri="{BB962C8B-B14F-4D97-AF65-F5344CB8AC3E}">
        <p14:creationId xmlns:p14="http://schemas.microsoft.com/office/powerpoint/2010/main" val="301874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2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9B22E-6D5A-4133-9F7C-6CB31461B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B815A-CD40-4F6A-A12E-5421C60BB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sz="2400" b="1" dirty="0">
                <a:latin typeface="Consolas" panose="020B0609020204030204" pitchFamily="49" charset="0"/>
              </a:rPr>
              <a:t>parser</a:t>
            </a:r>
            <a:r>
              <a:rPr lang="en-US" altLang="en-US" sz="2400" dirty="0">
                <a:latin typeface="Consolas" panose="020B0609020204030204" pitchFamily="49" charset="0"/>
              </a:rPr>
              <a:t> p(</a:t>
            </a:r>
            <a:r>
              <a:rPr lang="en-US" altLang="en-US" sz="2400" dirty="0" err="1">
                <a:latin typeface="Consolas" panose="020B0609020204030204" pitchFamily="49" charset="0"/>
              </a:rPr>
              <a:t>packet_in</a:t>
            </a:r>
            <a:r>
              <a:rPr lang="en-US" altLang="en-US" sz="2400" dirty="0">
                <a:latin typeface="Consolas" panose="020B0609020204030204" pitchFamily="49" charset="0"/>
              </a:rPr>
              <a:t> pk, out Headers h) {</a:t>
            </a:r>
            <a:br>
              <a:rPr lang="en-US" altLang="en-US" sz="2400" dirty="0">
                <a:latin typeface="Consolas" panose="020B0609020204030204" pitchFamily="49" charset="0"/>
              </a:rPr>
            </a:b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sz="2400" b="1" dirty="0" err="1">
                <a:latin typeface="Consolas" panose="020B0609020204030204" pitchFamily="49" charset="0"/>
              </a:rPr>
              <a:t>value_set</a:t>
            </a:r>
            <a:r>
              <a:rPr lang="en-US" sz="2400" dirty="0">
                <a:latin typeface="Consolas" panose="020B0609020204030204" pitchFamily="49" charset="0"/>
              </a:rPr>
              <a:t>&lt;</a:t>
            </a:r>
            <a:r>
              <a:rPr lang="en-US" altLang="en-US" sz="2400" b="1" dirty="0">
                <a:latin typeface="Consolas" panose="020B0609020204030204" pitchFamily="49" charset="0"/>
              </a:rPr>
              <a:t>bit</a:t>
            </a:r>
            <a:r>
              <a:rPr lang="en-US" altLang="en-US" sz="2400" dirty="0">
                <a:latin typeface="Consolas" panose="020B0609020204030204" pitchFamily="49" charset="0"/>
              </a:rPr>
              <a:t>&lt;32&gt;&gt;(4) vs; </a:t>
            </a:r>
            <a:br>
              <a:rPr lang="en-US" altLang="en-US" sz="2400" dirty="0">
                <a:latin typeface="Consolas" panose="020B0609020204030204" pitchFamily="49" charset="0"/>
              </a:rPr>
            </a:br>
            <a:r>
              <a:rPr lang="en-US" altLang="en-US" sz="2400" dirty="0">
                <a:latin typeface="Consolas" panose="020B0609020204030204" pitchFamily="49" charset="0"/>
              </a:rPr>
              <a:t>    </a:t>
            </a:r>
            <a:r>
              <a:rPr lang="en-US" altLang="en-US" sz="2400" b="1" dirty="0">
                <a:latin typeface="Consolas" panose="020B0609020204030204" pitchFamily="49" charset="0"/>
              </a:rPr>
              <a:t>state</a:t>
            </a:r>
            <a:r>
              <a:rPr lang="en-US" altLang="en-US" sz="2400" dirty="0">
                <a:latin typeface="Consolas" panose="020B0609020204030204" pitchFamily="49" charset="0"/>
              </a:rPr>
              <a:t> start { </a:t>
            </a:r>
            <a:br>
              <a:rPr lang="en-US" altLang="en-US" sz="2400" dirty="0">
                <a:latin typeface="Consolas" panose="020B0609020204030204" pitchFamily="49" charset="0"/>
              </a:rPr>
            </a:br>
            <a:r>
              <a:rPr lang="en-US" altLang="en-US" sz="2400" dirty="0">
                <a:latin typeface="Consolas" panose="020B0609020204030204" pitchFamily="49" charset="0"/>
              </a:rPr>
              <a:t>       </a:t>
            </a:r>
            <a:r>
              <a:rPr lang="en-US" altLang="en-US" sz="2400" dirty="0" err="1">
                <a:latin typeface="Consolas" panose="020B0609020204030204" pitchFamily="49" charset="0"/>
              </a:rPr>
              <a:t>pk.extract</a:t>
            </a:r>
            <a:r>
              <a:rPr lang="en-US" altLang="en-US" sz="2400" dirty="0">
                <a:latin typeface="Consolas" panose="020B0609020204030204" pitchFamily="49" charset="0"/>
              </a:rPr>
              <a:t>(h); </a:t>
            </a:r>
            <a:br>
              <a:rPr lang="en-US" altLang="en-US" sz="2400" dirty="0">
                <a:latin typeface="Consolas" panose="020B0609020204030204" pitchFamily="49" charset="0"/>
              </a:rPr>
            </a:br>
            <a:r>
              <a:rPr lang="en-US" altLang="en-US" sz="2400" dirty="0">
                <a:latin typeface="Consolas" panose="020B0609020204030204" pitchFamily="49" charset="0"/>
              </a:rPr>
              <a:t>       </a:t>
            </a:r>
            <a:r>
              <a:rPr lang="en-US" altLang="en-US" sz="2400" b="1" dirty="0">
                <a:latin typeface="Consolas" panose="020B0609020204030204" pitchFamily="49" charset="0"/>
              </a:rPr>
              <a:t>transition</a:t>
            </a:r>
            <a:r>
              <a:rPr lang="en-US" altLang="en-US" sz="2400" dirty="0">
                <a:latin typeface="Consolas" panose="020B0609020204030204" pitchFamily="49" charset="0"/>
              </a:rPr>
              <a:t> select(</a:t>
            </a:r>
            <a:r>
              <a:rPr lang="en-US" altLang="en-US" sz="2400" dirty="0" err="1">
                <a:latin typeface="Consolas" panose="020B0609020204030204" pitchFamily="49" charset="0"/>
              </a:rPr>
              <a:t>h.f</a:t>
            </a:r>
            <a:r>
              <a:rPr lang="en-US" altLang="en-US" sz="2400" dirty="0">
                <a:latin typeface="Consolas" panose="020B0609020204030204" pitchFamily="49" charset="0"/>
              </a:rPr>
              <a:t>) { </a:t>
            </a:r>
            <a:br>
              <a:rPr lang="en-US" altLang="en-US" sz="2400" dirty="0">
                <a:latin typeface="Consolas" panose="020B0609020204030204" pitchFamily="49" charset="0"/>
              </a:rPr>
            </a:br>
            <a:r>
              <a:rPr lang="en-US" altLang="en-US" sz="2400" dirty="0">
                <a:latin typeface="Consolas" panose="020B0609020204030204" pitchFamily="49" charset="0"/>
              </a:rPr>
              <a:t>          vs: next; </a:t>
            </a:r>
            <a:br>
              <a:rPr lang="en-US" altLang="en-US" sz="2400" dirty="0">
                <a:latin typeface="Consolas" panose="020B0609020204030204" pitchFamily="49" charset="0"/>
              </a:rPr>
            </a:br>
            <a:r>
              <a:rPr lang="en-US" altLang="en-US" sz="2400" dirty="0">
                <a:latin typeface="Consolas" panose="020B0609020204030204" pitchFamily="49" charset="0"/>
              </a:rPr>
              <a:t>          default: reject; } … } }</a:t>
            </a:r>
            <a:r>
              <a:rPr lang="en-US" altLang="en-US" sz="600" dirty="0">
                <a:latin typeface="Consolas" panose="020B0609020204030204" pitchFamily="49" charset="0"/>
              </a:rPr>
              <a:t> </a:t>
            </a:r>
            <a:endParaRPr lang="en-US" altLang="en-US" sz="4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0D666-6C4F-46D6-A728-F070CE8B00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41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978E57-E23B-4857-B835-5376695A07A6}"/>
              </a:ext>
            </a:extLst>
          </p:cNvPr>
          <p:cNvSpPr txBox="1"/>
          <p:nvPr/>
        </p:nvSpPr>
        <p:spPr>
          <a:xfrm>
            <a:off x="4838975" y="4895538"/>
            <a:ext cx="43050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A set of 32-bit values changed </a:t>
            </a:r>
            <a:br>
              <a:rPr lang="en-US" sz="2400" i="1" dirty="0"/>
            </a:br>
            <a:r>
              <a:rPr lang="en-US" sz="2400" i="1" dirty="0"/>
              <a:t>dynamically by the control plane.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CA987C3-C4F6-44F4-BB51-6958EDAF0971}"/>
              </a:ext>
            </a:extLst>
          </p:cNvPr>
          <p:cNvCxnSpPr>
            <a:cxnSpLocks/>
            <a:stCxn id="39" idx="0"/>
          </p:cNvCxnSpPr>
          <p:nvPr/>
        </p:nvCxnSpPr>
        <p:spPr>
          <a:xfrm flipH="1" flipV="1">
            <a:off x="5225143" y="2344057"/>
            <a:ext cx="1766345" cy="25514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738B0C8-7A98-42FB-900F-95D03AA0A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1177" y="4458970"/>
            <a:ext cx="2853203" cy="189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45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2372"/>
            <a:ext cx="8229600" cy="827495"/>
          </a:xfrm>
        </p:spPr>
        <p:txBody>
          <a:bodyPr>
            <a:normAutofit/>
          </a:bodyPr>
          <a:lstStyle/>
          <a:p>
            <a:r>
              <a:rPr lang="en-US" dirty="0"/>
              <a:t>Actions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858890" y="3037240"/>
            <a:ext cx="70104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action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Set_nhop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(IPv4Address ipv4_dest,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PortId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port)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nextHop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ipv4_dest;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outCtrl.outputPort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port;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Left Brace 7"/>
          <p:cNvSpPr/>
          <p:nvPr/>
        </p:nvSpPr>
        <p:spPr>
          <a:xfrm rot="5400000">
            <a:off x="4984052" y="852709"/>
            <a:ext cx="274308" cy="4171950"/>
          </a:xfrm>
          <a:prstGeom prst="leftBrace">
            <a:avLst>
              <a:gd name="adj1" fmla="val 60833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82511" y="2432198"/>
            <a:ext cx="31193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Action data; from control plane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9867" y="1075392"/>
            <a:ext cx="84669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~ Objects with a single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Straight-line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Reside in tables; invoked automatically on table match.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8890" y="4248250"/>
            <a:ext cx="7010400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Set_nhop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IPv4Address ipv4_dest;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PortId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port;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run() {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nextHop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ipv4_dest;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outCtrl.outputPort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port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12016" y="6183061"/>
            <a:ext cx="262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Java/C++ equivalent code.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12571-B611-4A2D-B6A1-CD28F3D2A7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6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3265"/>
              </p:ext>
            </p:extLst>
          </p:nvPr>
        </p:nvGraphicFramePr>
        <p:xfrm>
          <a:off x="3089667" y="3743702"/>
          <a:ext cx="4654157" cy="2596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9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816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dstAddr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816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0.0.0.0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drop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816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10.0.0.1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Set_nhop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(10.4.3.4, 4)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816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224.0.0.2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drop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816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192.168.1.100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drop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816">
                <a:tc>
                  <a:txBody>
                    <a:bodyPr/>
                    <a:lstStyle/>
                    <a:p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10.0.1.10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Set_nhop</a:t>
                      </a:r>
                      <a:r>
                        <a:rPr 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(10.4.2.1,</a:t>
                      </a:r>
                      <a:r>
                        <a:rPr lang="en-US" baseline="0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6)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81000" y="1842006"/>
            <a:ext cx="8229600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table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ipv4_match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key = {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headers.ip.dstAddr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exact; }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actions = { drop;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Set_nhop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}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default_action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drop;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4714033"/>
            <a:ext cx="232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Populated by</a:t>
            </a:r>
            <a:br>
              <a:rPr lang="en-US" sz="2400" dirty="0"/>
            </a:br>
            <a:r>
              <a:rPr lang="en-US" sz="2400" dirty="0"/>
              <a:t>the control plane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1231468"/>
            <a:ext cx="2175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Map&lt;K, Action&gt;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28034-CF37-4C60-9AD0-AD3AB8EBF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802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749"/>
            <a:ext cx="7886700" cy="585046"/>
          </a:xfrm>
        </p:spPr>
        <p:txBody>
          <a:bodyPr>
            <a:normAutofit fontScale="90000"/>
          </a:bodyPr>
          <a:lstStyle/>
          <a:p>
            <a:r>
              <a:rPr lang="en-US" dirty="0"/>
              <a:t>Table = Match-Action Processing</a:t>
            </a:r>
          </a:p>
        </p:txBody>
      </p:sp>
      <p:sp>
        <p:nvSpPr>
          <p:cNvPr id="41" name="Up-Down Arrow 40"/>
          <p:cNvSpPr/>
          <p:nvPr/>
        </p:nvSpPr>
        <p:spPr>
          <a:xfrm>
            <a:off x="3467747" y="1268111"/>
            <a:ext cx="770759" cy="1609155"/>
          </a:xfrm>
          <a:prstGeom prst="upDown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/>
          </p:nvPr>
        </p:nvGraphicFramePr>
        <p:xfrm>
          <a:off x="2772385" y="2877267"/>
          <a:ext cx="2441768" cy="269851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7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39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6127">
                <a:tc>
                  <a:txBody>
                    <a:bodyPr/>
                    <a:lstStyle/>
                    <a:p>
                      <a:r>
                        <a:rPr lang="en-US" sz="2800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5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55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37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action code &amp;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55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55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3" name="Rectangle 42"/>
          <p:cNvSpPr/>
          <p:nvPr/>
        </p:nvSpPr>
        <p:spPr>
          <a:xfrm>
            <a:off x="43367" y="2136497"/>
            <a:ext cx="693774" cy="811319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3367" y="4100126"/>
            <a:ext cx="693774" cy="446812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5" name="Bent-Up Arrow 44"/>
          <p:cNvSpPr/>
          <p:nvPr/>
        </p:nvSpPr>
        <p:spPr>
          <a:xfrm flipV="1">
            <a:off x="737140" y="2395177"/>
            <a:ext cx="1399297" cy="2570498"/>
          </a:xfrm>
          <a:prstGeom prst="bentUpArrow">
            <a:avLst>
              <a:gd name="adj1" fmla="val 13440"/>
              <a:gd name="adj2" fmla="val 15662"/>
              <a:gd name="adj3" fmla="val 15984"/>
            </a:avLst>
          </a:prstGeom>
          <a:solidFill>
            <a:schemeClr val="bg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6" name="Bent-Up Arrow 45"/>
          <p:cNvSpPr/>
          <p:nvPr/>
        </p:nvSpPr>
        <p:spPr>
          <a:xfrm flipV="1">
            <a:off x="737141" y="4252977"/>
            <a:ext cx="759917" cy="712697"/>
          </a:xfrm>
          <a:prstGeom prst="bentUpArrow">
            <a:avLst/>
          </a:prstGeom>
          <a:solidFill>
            <a:schemeClr val="bg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979141" y="5575779"/>
            <a:ext cx="207803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Lookup table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566137" y="4989193"/>
            <a:ext cx="676136" cy="568956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103966" y="4989193"/>
            <a:ext cx="462171" cy="568956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-127820" y="5233076"/>
            <a:ext cx="1145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headers &amp;</a:t>
            </a:r>
          </a:p>
          <a:p>
            <a:pPr algn="ctr"/>
            <a:r>
              <a:rPr lang="en-US" dirty="0"/>
              <a:t>metadata</a:t>
            </a:r>
          </a:p>
        </p:txBody>
      </p:sp>
      <p:sp>
        <p:nvSpPr>
          <p:cNvPr id="51" name="Right Arrow 50"/>
          <p:cNvSpPr/>
          <p:nvPr/>
        </p:nvSpPr>
        <p:spPr>
          <a:xfrm>
            <a:off x="2242274" y="5093675"/>
            <a:ext cx="530111" cy="446814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1734801" y="4315820"/>
            <a:ext cx="1326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Lookup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6517864" y="1439335"/>
            <a:ext cx="1430091" cy="3748675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31917" y="5478859"/>
            <a:ext cx="1840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Lookup key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738822" y="5123365"/>
            <a:ext cx="1122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Action</a:t>
            </a:r>
          </a:p>
        </p:txBody>
      </p:sp>
      <p:sp>
        <p:nvSpPr>
          <p:cNvPr id="56" name="Right Arrow 55"/>
          <p:cNvSpPr/>
          <p:nvPr/>
        </p:nvSpPr>
        <p:spPr>
          <a:xfrm>
            <a:off x="737140" y="1677926"/>
            <a:ext cx="5780724" cy="611429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658737" y="3507651"/>
            <a:ext cx="1122322" cy="1458023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action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618456" y="1727047"/>
            <a:ext cx="12202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action</a:t>
            </a:r>
          </a:p>
          <a:p>
            <a:pPr algn="ctr"/>
            <a:r>
              <a:rPr lang="en-US" sz="3200" dirty="0"/>
              <a:t>code</a:t>
            </a:r>
          </a:p>
        </p:txBody>
      </p:sp>
      <p:sp>
        <p:nvSpPr>
          <p:cNvPr id="59" name="Right Arrow 58"/>
          <p:cNvSpPr/>
          <p:nvPr/>
        </p:nvSpPr>
        <p:spPr>
          <a:xfrm>
            <a:off x="7947955" y="3135949"/>
            <a:ext cx="491255" cy="634946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458318" y="2065948"/>
            <a:ext cx="674667" cy="81131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439211" y="3873583"/>
            <a:ext cx="693774" cy="811319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 rot="16200000">
            <a:off x="7407663" y="4002771"/>
            <a:ext cx="1402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Execute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3367" y="1536827"/>
            <a:ext cx="693774" cy="3703849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8439211" y="1536827"/>
            <a:ext cx="693774" cy="3703849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262870" y="744892"/>
            <a:ext cx="2162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Control plane 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658737" y="1635975"/>
            <a:ext cx="1122322" cy="1610218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729067" y="6347920"/>
            <a:ext cx="2485086" cy="514885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Default action</a:t>
            </a:r>
          </a:p>
        </p:txBody>
      </p:sp>
      <p:sp>
        <p:nvSpPr>
          <p:cNvPr id="68" name="Trapezoid 67"/>
          <p:cNvSpPr/>
          <p:nvPr/>
        </p:nvSpPr>
        <p:spPr>
          <a:xfrm rot="5400000">
            <a:off x="4102727" y="4842824"/>
            <a:ext cx="3616611" cy="423351"/>
          </a:xfrm>
          <a:prstGeom prst="trapezoid">
            <a:avLst>
              <a:gd name="adj" fmla="val 52024"/>
            </a:avLst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9" name="Right Arrow 68"/>
          <p:cNvSpPr/>
          <p:nvPr/>
        </p:nvSpPr>
        <p:spPr>
          <a:xfrm>
            <a:off x="5214153" y="3563088"/>
            <a:ext cx="491255" cy="634946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0" name="Right Arrow 69"/>
          <p:cNvSpPr/>
          <p:nvPr/>
        </p:nvSpPr>
        <p:spPr>
          <a:xfrm>
            <a:off x="5214153" y="6290712"/>
            <a:ext cx="491255" cy="634946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1" name="Right Arrow 70"/>
          <p:cNvSpPr/>
          <p:nvPr/>
        </p:nvSpPr>
        <p:spPr>
          <a:xfrm>
            <a:off x="6122709" y="4100126"/>
            <a:ext cx="395155" cy="634946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72" name="Elbow Connector 71"/>
          <p:cNvCxnSpPr>
            <a:endCxn id="68" idx="1"/>
          </p:cNvCxnSpPr>
          <p:nvPr/>
        </p:nvCxnSpPr>
        <p:spPr>
          <a:xfrm>
            <a:off x="5214153" y="2947816"/>
            <a:ext cx="696879" cy="408500"/>
          </a:xfrm>
          <a:prstGeom prst="bentConnector2">
            <a:avLst/>
          </a:prstGeom>
          <a:ln w="28575" cmpd="sng"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335033" y="2440539"/>
            <a:ext cx="5759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425767" y="1663448"/>
            <a:ext cx="9677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055868" y="5233076"/>
            <a:ext cx="1145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headers &amp;</a:t>
            </a:r>
          </a:p>
          <a:p>
            <a:pPr algn="ctr"/>
            <a:r>
              <a:rPr lang="en-US" dirty="0"/>
              <a:t>metadata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FBF21A-EC3C-423B-ACE6-9BF8B6656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1424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87789"/>
            <a:ext cx="7494640" cy="49244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control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Pipe(</a:t>
            </a:r>
            <a:r>
              <a:rPr lang="en-US" altLang="en-US" b="1" dirty="0" err="1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inout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Parsed_packet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headers,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InControl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inCtrl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altLang="en-US" dirty="0">
                <a:solidFill>
                  <a:srgbClr val="0064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input port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OutControl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outCtrl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 </a:t>
            </a:r>
            <a:r>
              <a:rPr lang="en-US" altLang="en-US" dirty="0">
                <a:solidFill>
                  <a:srgbClr val="0064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output port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IPv4Address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nextHop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</a:t>
            </a:r>
            <a:r>
              <a:rPr lang="en-US" altLang="en-US" dirty="0">
                <a:solidFill>
                  <a:srgbClr val="0064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local variable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action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Drop_action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 { … }</a:t>
            </a:r>
            <a:endParaRPr lang="en-US" alt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action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Set_nhop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(…) { … }</a:t>
            </a:r>
            <a:endParaRPr lang="en-US" alt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table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ipv4_match() { …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…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apply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  </a:t>
            </a:r>
            <a:r>
              <a:rPr lang="en-US" altLang="en-US" dirty="0">
                <a:solidFill>
                  <a:srgbClr val="0064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body of the pipeline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ipv4_match.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apply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outCtrl.outputPort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== DROP_PORT)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alt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dmac.</a:t>
            </a: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apply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nextHop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outCtrl.outputPort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== DROP_PORT)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alt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smac.</a:t>
            </a: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apply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}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alt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344"/>
            <a:ext cx="8229600" cy="759692"/>
          </a:xfrm>
        </p:spPr>
        <p:txBody>
          <a:bodyPr>
            <a:normAutofit fontScale="90000"/>
          </a:bodyPr>
          <a:lstStyle/>
          <a:p>
            <a:r>
              <a:rPr lang="en-US" dirty="0"/>
              <a:t>Control-Flow</a:t>
            </a:r>
          </a:p>
        </p:txBody>
      </p:sp>
      <p:sp>
        <p:nvSpPr>
          <p:cNvPr id="9" name="Rectangle 8"/>
          <p:cNvSpPr/>
          <p:nvPr/>
        </p:nvSpPr>
        <p:spPr>
          <a:xfrm>
            <a:off x="7144191" y="915462"/>
            <a:ext cx="1401638" cy="7596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Ipv4_match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84220" y="2615134"/>
            <a:ext cx="921580" cy="7596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dmac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92163" y="4194285"/>
            <a:ext cx="921580" cy="7596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smac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9" idx="2"/>
            <a:endCxn id="31" idx="0"/>
          </p:cNvCxnSpPr>
          <p:nvPr/>
        </p:nvCxnSpPr>
        <p:spPr>
          <a:xfrm rot="16200000" flipH="1">
            <a:off x="6258754" y="3261410"/>
            <a:ext cx="3874146" cy="701634"/>
          </a:xfrm>
          <a:prstGeom prst="bentConnector3">
            <a:avLst>
              <a:gd name="adj1" fmla="val 10416"/>
            </a:avLst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1" idx="0"/>
          </p:cNvCxnSpPr>
          <p:nvPr/>
        </p:nvCxnSpPr>
        <p:spPr>
          <a:xfrm>
            <a:off x="7845010" y="1675154"/>
            <a:ext cx="0" cy="93998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2"/>
            <a:endCxn id="13" idx="0"/>
          </p:cNvCxnSpPr>
          <p:nvPr/>
        </p:nvCxnSpPr>
        <p:spPr>
          <a:xfrm>
            <a:off x="7845010" y="3374826"/>
            <a:ext cx="7943" cy="81945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204125" y="5549300"/>
            <a:ext cx="685037" cy="2444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>
            <a:stCxn id="11" idx="2"/>
            <a:endCxn id="31" idx="0"/>
          </p:cNvCxnSpPr>
          <p:nvPr/>
        </p:nvCxnSpPr>
        <p:spPr>
          <a:xfrm rot="16200000" flipH="1">
            <a:off x="7108590" y="4111246"/>
            <a:ext cx="2174474" cy="701634"/>
          </a:xfrm>
          <a:prstGeom prst="bentConnector3">
            <a:avLst>
              <a:gd name="adj1" fmla="val 17147"/>
            </a:avLst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2"/>
            <a:endCxn id="31" idx="0"/>
          </p:cNvCxnSpPr>
          <p:nvPr/>
        </p:nvCxnSpPr>
        <p:spPr>
          <a:xfrm>
            <a:off x="7852953" y="4953977"/>
            <a:ext cx="693691" cy="59532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D2AE1-8A49-4639-BD48-5670AB486C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636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Construction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616991" y="2978061"/>
            <a:ext cx="7610474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control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Deparser(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Parsed_packet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p,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packet_out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b)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apply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b.emit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p.ethernet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      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b.emit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p.ip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}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alt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782351"/>
            <a:ext cx="53001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Convert headers back into a byte stream.</a:t>
            </a:r>
          </a:p>
          <a:p>
            <a:r>
              <a:rPr lang="en-US" sz="2400" dirty="0"/>
              <a:t>Only valid headers are emitted.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95EED1-36C7-4F14-A450-1EFB0DAFCC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287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Program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2847976"/>
            <a:ext cx="8505825" cy="207645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#include &lt;core.p4&gt; // core library</a:t>
            </a:r>
            <a:b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#include &lt;target.p4&gt; // target description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#include "library.p4" // library functions</a:t>
            </a:r>
          </a:p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#include "user.p4" // user program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5E3591-EDAC-4063-91C1-4D8F7E122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373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713"/>
            <a:ext cx="8229600" cy="773112"/>
          </a:xfrm>
        </p:spPr>
        <p:txBody>
          <a:bodyPr/>
          <a:lstStyle/>
          <a:p>
            <a:r>
              <a:rPr lang="en-US" dirty="0"/>
              <a:t>Architecture declaration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588168" y="1484838"/>
            <a:ext cx="7967663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struct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input_metadata</a:t>
            </a:r>
            <a:r>
              <a:rPr lang="en-US" altLang="en-US" b="1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&lt;12&gt; </a:t>
            </a:r>
            <a:r>
              <a:rPr lang="en-US" altLang="en-US" dirty="0" err="1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inputPort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}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struct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output_metadata</a:t>
            </a:r>
            <a:r>
              <a:rPr lang="en-US" altLang="en-US" b="1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&lt;12&gt; </a:t>
            </a:r>
            <a:r>
              <a:rPr lang="en-US" altLang="en-US" dirty="0" err="1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outputPort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rgbClr val="0000FF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parser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Parser&lt;H&gt;(</a:t>
            </a:r>
            <a:r>
              <a:rPr lang="en-US" altLang="en-US" dirty="0" err="1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packet_in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b,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H headers);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control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Pipeline&lt;H&gt;(</a:t>
            </a:r>
            <a:r>
              <a:rPr lang="en-US" altLang="en-US" b="1" dirty="0" err="1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inout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H headers, </a:t>
            </a:r>
            <a:b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 </a:t>
            </a:r>
            <a:r>
              <a:rPr lang="en-US" altLang="en-US" dirty="0" err="1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input_metadata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input,</a:t>
            </a:r>
            <a:b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 </a:t>
            </a:r>
            <a:r>
              <a:rPr lang="en-US" altLang="en-US" dirty="0" err="1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output_metadata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output);</a:t>
            </a:r>
            <a:endParaRPr lang="en-US" altLang="en-US" b="1" dirty="0">
              <a:solidFill>
                <a:srgbClr val="0000FF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rgbClr val="0000FF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control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Deparser&lt;H&gt;(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H headers, </a:t>
            </a:r>
            <a:r>
              <a:rPr lang="en-US" altLang="en-US" dirty="0" err="1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packet_out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p);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package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Switch&lt;H&gt;(Parser&lt;H&gt; p, Pipeline&lt;H&gt; p, Deparser&lt;H&gt; d);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8168" y="1000665"/>
            <a:ext cx="4745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Provided by the target manufacturer</a:t>
            </a:r>
          </a:p>
        </p:txBody>
      </p:sp>
      <p:sp>
        <p:nvSpPr>
          <p:cNvPr id="9" name="Left Brace 8"/>
          <p:cNvSpPr/>
          <p:nvPr/>
        </p:nvSpPr>
        <p:spPr>
          <a:xfrm rot="16200000">
            <a:off x="5137729" y="1997969"/>
            <a:ext cx="274308" cy="1642239"/>
          </a:xfrm>
          <a:prstGeom prst="leftBrace">
            <a:avLst>
              <a:gd name="adj1" fmla="val 60833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21832" y="3036747"/>
            <a:ext cx="30556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 = user-specified header type</a:t>
            </a:r>
          </a:p>
        </p:txBody>
      </p:sp>
      <p:sp>
        <p:nvSpPr>
          <p:cNvPr id="17" name="Left Brace 16"/>
          <p:cNvSpPr/>
          <p:nvPr/>
        </p:nvSpPr>
        <p:spPr>
          <a:xfrm rot="5400000">
            <a:off x="4007412" y="2685763"/>
            <a:ext cx="274308" cy="1845467"/>
          </a:xfrm>
          <a:prstGeom prst="leftBrace">
            <a:avLst>
              <a:gd name="adj1" fmla="val 60833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105902" y="5794487"/>
            <a:ext cx="4449642" cy="100982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2401378" y="5947455"/>
            <a:ext cx="987276" cy="75484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868029" y="5947455"/>
            <a:ext cx="944166" cy="75484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Pipeline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281964" y="5947455"/>
            <a:ext cx="1073389" cy="754847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Deparser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3763617" y="6199283"/>
            <a:ext cx="144654" cy="280389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3388653" y="6199283"/>
            <a:ext cx="144654" cy="280389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5146542" y="6199283"/>
            <a:ext cx="144654" cy="280389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6355354" y="6199283"/>
            <a:ext cx="144654" cy="280389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4812195" y="6199283"/>
            <a:ext cx="144654" cy="280389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2256723" y="6199283"/>
            <a:ext cx="144654" cy="280389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026415" y="5674920"/>
            <a:ext cx="80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5FD6ED-5A65-4546-9849-F90E27E22D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7336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for custom “accelerators”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225" y="1600200"/>
            <a:ext cx="8648700" cy="452596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extern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&lt;32&gt; random();</a:t>
            </a:r>
          </a:p>
          <a:p>
            <a:pPr marL="0" indent="0">
              <a:buNone/>
            </a:pPr>
            <a:endParaRPr lang="en-US" sz="1800" b="1" dirty="0">
              <a:solidFill>
                <a:srgbClr val="00808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b="1" dirty="0">
              <a:solidFill>
                <a:srgbClr val="00808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b="1" dirty="0">
              <a:solidFill>
                <a:srgbClr val="00808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extern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Checksum16 {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clear();              // prepare unit for computation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update&lt;T&gt;(in T data); // add data to checksum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remove&lt;T&gt;(in T data); // remove data from checksum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&lt;16&gt; get();             // get the checksum for data added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02995" y="2009775"/>
            <a:ext cx="17906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External function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02995" y="4642366"/>
            <a:ext cx="671074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External object with methods. Methods can be invoked like functions.</a:t>
            </a:r>
          </a:p>
          <a:p>
            <a:r>
              <a:rPr lang="en-US" dirty="0"/>
              <a:t>Some external objects can be accessed from the control-plane.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1938E-49B6-4D79-9EF9-BE523F76B3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57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8D484-0E10-4DEA-BDC7-FA585271C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7526215" cy="1143000"/>
          </a:xfrm>
        </p:spPr>
        <p:txBody>
          <a:bodyPr/>
          <a:lstStyle/>
          <a:p>
            <a:r>
              <a:rPr lang="en-US" dirty="0"/>
              <a:t>What I don’t plan to cover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E97922-2EAE-4E7D-AF5E-FEDA9346E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015" y="1830387"/>
            <a:ext cx="8721970" cy="4525963"/>
          </a:xfrm>
        </p:spPr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14</a:t>
            </a:r>
            <a:r>
              <a:rPr lang="en-US" baseline="30000" dirty="0"/>
              <a:t> </a:t>
            </a:r>
            <a:r>
              <a:rPr lang="en-US" dirty="0"/>
              <a:t>(the old version of P4)</a:t>
            </a:r>
          </a:p>
          <a:p>
            <a:r>
              <a:rPr lang="en-US" dirty="0"/>
              <a:t>Run the P4 tutorials (given at P4 developer days)</a:t>
            </a:r>
          </a:p>
          <a:p>
            <a:r>
              <a:rPr lang="en-US" dirty="0"/>
              <a:t>Demonstrate P4-related tools </a:t>
            </a:r>
            <a:br>
              <a:rPr lang="en-US" dirty="0"/>
            </a:br>
            <a:r>
              <a:rPr lang="en-US" dirty="0"/>
              <a:t>(compilers, simulators, IDEs)</a:t>
            </a:r>
          </a:p>
          <a:p>
            <a:r>
              <a:rPr lang="en-US" dirty="0"/>
              <a:t>The P4 control-plane API (P4Runtime)</a:t>
            </a:r>
          </a:p>
          <a:p>
            <a:r>
              <a:rPr lang="en-US" dirty="0"/>
              <a:t>The P4 Portable Switch Architecture</a:t>
            </a:r>
          </a:p>
          <a:p>
            <a:r>
              <a:rPr lang="en-US" dirty="0"/>
              <a:t>Various applications written in P4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816E9E83-B50A-4989-B4C8-FEF3C0A4D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37158" y="224584"/>
            <a:ext cx="1206236" cy="124310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CF931C3-B0DF-4E1D-91C6-A4B81B776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8079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0387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a block is invoked (parser, control) it executes to completion on a separate thread</a:t>
            </a:r>
          </a:p>
          <a:p>
            <a:pPr lvl="1"/>
            <a:r>
              <a:rPr lang="en-US" dirty="0"/>
              <a:t>All local variables are thread-local</a:t>
            </a:r>
          </a:p>
          <a:p>
            <a:pPr lvl="1"/>
            <a:r>
              <a:rPr lang="en-US" dirty="0"/>
              <a:t>Only inter-thread communication possible through extern objects and functions</a:t>
            </a:r>
          </a:p>
          <a:p>
            <a:r>
              <a:rPr lang="en-US" dirty="0"/>
              <a:t>Execution triggered by outside event</a:t>
            </a:r>
            <a:br>
              <a:rPr lang="en-US" dirty="0"/>
            </a:br>
            <a:r>
              <a:rPr lang="en-US" dirty="0"/>
              <a:t>(e.g., packet arrival)</a:t>
            </a:r>
          </a:p>
          <a:p>
            <a:r>
              <a:rPr lang="en-US" dirty="0"/>
              <a:t>Actions execute atomically</a:t>
            </a:r>
          </a:p>
          <a:p>
            <a:pPr lvl="1"/>
            <a:r>
              <a:rPr lang="en-US" dirty="0"/>
              <a:t>@atomic annotation</a:t>
            </a:r>
          </a:p>
        </p:txBody>
      </p:sp>
      <p:pic>
        <p:nvPicPr>
          <p:cNvPr id="6" name="Picture 5" descr="Configurar Internet Nokia 5230 - Descargar Grati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14" y="241073"/>
            <a:ext cx="1589314" cy="15893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87CADA-8855-46DC-A84C-AD4B0B27BE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522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LIMITATIONS</a:t>
            </a:r>
          </a:p>
        </p:txBody>
      </p:sp>
      <p:pic>
        <p:nvPicPr>
          <p:cNvPr id="5" name="Picture 4" descr="Free searchable database of accredited policestation representatives ...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99" b="97149" l="52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462" y="1934997"/>
            <a:ext cx="2673201" cy="17090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45B1DA-41AB-4A6B-AB7A-3D342E873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312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P4</a:t>
            </a:r>
            <a:r>
              <a:rPr lang="en-US" baseline="-25000" dirty="0"/>
              <a:t>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810625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The core P4 language is very small</a:t>
            </a:r>
          </a:p>
          <a:p>
            <a:pPr lvl="1"/>
            <a:r>
              <a:rPr lang="en-US" dirty="0"/>
              <a:t>Highly portable among many targets</a:t>
            </a:r>
          </a:p>
          <a:p>
            <a:pPr lvl="1"/>
            <a:r>
              <a:rPr lang="en-US" dirty="0"/>
              <a:t>But very limited in expressivity</a:t>
            </a:r>
          </a:p>
          <a:p>
            <a:r>
              <a:rPr lang="en-US" dirty="0"/>
              <a:t>Accelerators can provide additional functionality</a:t>
            </a:r>
          </a:p>
          <a:p>
            <a:pPr lvl="1"/>
            <a:r>
              <a:rPr lang="en-US" dirty="0"/>
              <a:t>May not be portable between different targets</a:t>
            </a:r>
          </a:p>
          <a:p>
            <a:r>
              <a:rPr lang="en-US" dirty="0"/>
              <a:t>Standard architectures to ensure portability</a:t>
            </a:r>
          </a:p>
          <a:p>
            <a:pPr lvl="1"/>
            <a:r>
              <a:rPr lang="en-US" dirty="0"/>
              <a:t>Portable switch architecture (PSA)</a:t>
            </a:r>
          </a:p>
          <a:p>
            <a:pPr lvl="1"/>
            <a:r>
              <a:rPr lang="en-US" dirty="0"/>
              <a:t>Library of standard accelerators (counters, meters,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standard smart NIC architecture exists!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Jen dosiero de la Wikimedia-Komunejo . La priskribo en ties priskriba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36" y="1433042"/>
            <a:ext cx="2264838" cy="15110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77857-C853-4DDF-90C1-4F0346111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76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600200"/>
            <a:ext cx="885825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Floating point</a:t>
            </a:r>
          </a:p>
          <a:p>
            <a:r>
              <a:rPr lang="en-US" dirty="0"/>
              <a:t>Pointers, references</a:t>
            </a:r>
          </a:p>
          <a:p>
            <a:r>
              <a:rPr lang="en-US" dirty="0"/>
              <a:t>Data structures, recursive data types</a:t>
            </a:r>
          </a:p>
          <a:p>
            <a:r>
              <a:rPr lang="en-US" dirty="0"/>
              <a:t>Dynamic memory management</a:t>
            </a:r>
          </a:p>
          <a:p>
            <a:r>
              <a:rPr lang="en-US" dirty="0"/>
              <a:t>Loops, iterators (except the parser state-machine)</a:t>
            </a:r>
          </a:p>
          <a:p>
            <a:r>
              <a:rPr lang="en-US" dirty="0"/>
              <a:t>Recursion</a:t>
            </a:r>
          </a:p>
          <a:p>
            <a:r>
              <a:rPr lang="en-US" dirty="0"/>
              <a:t>Threads</a:t>
            </a:r>
          </a:p>
          <a:p>
            <a:endParaRPr lang="en-US" dirty="0"/>
          </a:p>
          <a:p>
            <a:r>
              <a:rPr lang="en-US" dirty="0"/>
              <a:t>=&gt; Constant work/byte of header</a:t>
            </a:r>
          </a:p>
        </p:txBody>
      </p:sp>
      <p:pic>
        <p:nvPicPr>
          <p:cNvPr id="5" name="Picture 4" descr="2860614683_ef6c60a77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492" y="1088945"/>
            <a:ext cx="1667771" cy="2206047"/>
          </a:xfrm>
          <a:prstGeom prst="rect">
            <a:avLst/>
          </a:prstGeom>
        </p:spPr>
      </p:pic>
      <p:pic>
        <p:nvPicPr>
          <p:cNvPr id="9218" name="Picture 2" descr="http://p4lc.wpengine.com/wp-content/uploads/2015/05/p4-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74876" y="2261722"/>
            <a:ext cx="593118" cy="571501"/>
          </a:xfrm>
          <a:prstGeom prst="rect">
            <a:avLst/>
          </a:prstGeom>
          <a:noFill/>
          <a:scene3d>
            <a:camera prst="isometricRightUp">
              <a:rot lat="2100000" lon="19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4BC7B-A4BD-4FA8-9722-2546C3658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2820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128"/>
            <a:ext cx="8229600" cy="1143000"/>
          </a:xfrm>
        </p:spPr>
        <p:txBody>
          <a:bodyPr/>
          <a:lstStyle/>
          <a:p>
            <a:r>
              <a:rPr lang="en-US" dirty="0"/>
              <a:t>What cannot be done in (pure) P4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437" y="1283677"/>
            <a:ext cx="8229600" cy="49815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Multicast or broadcast</a:t>
            </a:r>
          </a:p>
          <a:p>
            <a:r>
              <a:rPr lang="en-US" dirty="0"/>
              <a:t>Queueing, scheduling, multiplexing</a:t>
            </a:r>
          </a:p>
          <a:p>
            <a:r>
              <a:rPr lang="en-US" dirty="0"/>
              <a:t>Payload processing: e.g., encryption</a:t>
            </a:r>
          </a:p>
          <a:p>
            <a:r>
              <a:rPr lang="en-US" dirty="0"/>
              <a:t>Packet trailers</a:t>
            </a:r>
          </a:p>
          <a:p>
            <a:r>
              <a:rPr lang="en-US" dirty="0"/>
              <a:t>Persistent state across packets</a:t>
            </a:r>
          </a:p>
          <a:p>
            <a:r>
              <a:rPr lang="en-US" dirty="0"/>
              <a:t>Communication to control-plane</a:t>
            </a:r>
          </a:p>
          <a:p>
            <a:r>
              <a:rPr lang="en-US" dirty="0"/>
              <a:t>Inter-packet operations</a:t>
            </a:r>
            <a:br>
              <a:rPr lang="en-US" dirty="0"/>
            </a:br>
            <a:r>
              <a:rPr lang="en-US" dirty="0"/>
              <a:t>(fragmentation and reassembly)</a:t>
            </a:r>
          </a:p>
          <a:p>
            <a:r>
              <a:rPr lang="en-US" dirty="0"/>
              <a:t>Packet generation</a:t>
            </a:r>
          </a:p>
          <a:p>
            <a:r>
              <a:rPr lang="en-US" dirty="0"/>
              <a:t>Timers</a:t>
            </a:r>
          </a:p>
        </p:txBody>
      </p:sp>
      <p:pic>
        <p:nvPicPr>
          <p:cNvPr id="5" name="Picture 4" descr="Roadsign &lt;strong&gt;no entry&lt;/strong&gt; by Anonymous - &quot;&lt;strong&gt;No entry&lt;/strong&gt;&quot; roadsign by John Cliff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770" y="2694096"/>
            <a:ext cx="2035559" cy="203555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DCD1B-C22B-496E-BBFA-50AA41A5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436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How are these done?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831054"/>
            <a:ext cx="9144000" cy="4750721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Multicast, broadcast, queueing, scheduling, multiplexing</a:t>
            </a:r>
          </a:p>
          <a:p>
            <a:pPr lvl="1"/>
            <a:r>
              <a:rPr lang="en-US" sz="2400" dirty="0"/>
              <a:t>By target device, controlled by P4 metadata</a:t>
            </a:r>
          </a:p>
          <a:p>
            <a:r>
              <a:rPr lang="en-US" sz="2800" dirty="0"/>
              <a:t>Persistent state across packets (e.g. per-flow state)</a:t>
            </a:r>
          </a:p>
          <a:p>
            <a:pPr lvl="1"/>
            <a:r>
              <a:rPr lang="en-US" sz="2400" dirty="0"/>
              <a:t>External objects: registers, counters, meters</a:t>
            </a:r>
          </a:p>
          <a:p>
            <a:r>
              <a:rPr lang="en-US" sz="2800" dirty="0"/>
              <a:t>Communication to control-plane</a:t>
            </a:r>
          </a:p>
          <a:p>
            <a:pPr lvl="1"/>
            <a:r>
              <a:rPr lang="en-US" sz="2400" dirty="0"/>
              <a:t>External objects: learning providers</a:t>
            </a:r>
          </a:p>
          <a:p>
            <a:r>
              <a:rPr lang="en-US" sz="2800" dirty="0"/>
              <a:t>Packet generation</a:t>
            </a:r>
          </a:p>
          <a:p>
            <a:pPr lvl="1"/>
            <a:r>
              <a:rPr lang="en-US" sz="2400" dirty="0"/>
              <a:t>Control-plane, or external objects</a:t>
            </a:r>
          </a:p>
          <a:p>
            <a:r>
              <a:rPr lang="en-US" sz="2800" dirty="0"/>
              <a:t>TCP-style reassembly, trailers:</a:t>
            </a:r>
          </a:p>
          <a:p>
            <a:pPr lvl="1"/>
            <a:r>
              <a:rPr lang="en-US" sz="2400" dirty="0"/>
              <a:t>Not currently done</a:t>
            </a:r>
          </a:p>
        </p:txBody>
      </p:sp>
      <p:pic>
        <p:nvPicPr>
          <p:cNvPr id="6" name="Picture 5" descr="sólo por como te veo esta noche... nada es imposible)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9" y="0"/>
            <a:ext cx="2749331" cy="183105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0E8A3E-138F-4D88-A68C-830785EC8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7923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P4?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69" y="1600200"/>
            <a:ext cx="8828689" cy="495825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It is a standardized language:</a:t>
            </a:r>
            <a:br>
              <a:rPr lang="en-US" b="1" dirty="0"/>
            </a:br>
            <a:r>
              <a:rPr lang="en-US" dirty="0"/>
              <a:t>you can specify the data-plane precisely</a:t>
            </a:r>
          </a:p>
          <a:p>
            <a:r>
              <a:rPr lang="en-US" b="1" dirty="0"/>
              <a:t>Expressive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express many packet-forwarding policies</a:t>
            </a:r>
          </a:p>
          <a:p>
            <a:r>
              <a:rPr lang="en-US" b="1" dirty="0"/>
              <a:t>High-level, type-safe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compiler-managed abstract resources</a:t>
            </a:r>
          </a:p>
          <a:p>
            <a:r>
              <a:rPr lang="en-US" b="1" dirty="0"/>
              <a:t>Software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treat network devices like software</a:t>
            </a:r>
          </a:p>
          <a:p>
            <a:r>
              <a:rPr lang="en-US" b="1" dirty="0"/>
              <a:t>Killer app:</a:t>
            </a:r>
            <a:br>
              <a:rPr lang="en-US" dirty="0"/>
            </a:br>
            <a:r>
              <a:rPr lang="en-US" dirty="0"/>
              <a:t>network monitoring</a:t>
            </a:r>
          </a:p>
          <a:p>
            <a:endParaRPr lang="en-US" dirty="0"/>
          </a:p>
        </p:txBody>
      </p:sp>
      <p:pic>
        <p:nvPicPr>
          <p:cNvPr id="6" name="Picture 5" descr="Flickr - Photo Sharing!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062" y="402021"/>
            <a:ext cx="1411014" cy="119817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A5C18-DD4A-427D-8E4C-5C67332A6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226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21111" y="2348533"/>
            <a:ext cx="3860106" cy="13500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Control plane</a:t>
            </a:r>
          </a:p>
        </p:txBody>
      </p:sp>
      <p:sp>
        <p:nvSpPr>
          <p:cNvPr id="6" name="Rectangle 5"/>
          <p:cNvSpPr/>
          <p:nvPr/>
        </p:nvSpPr>
        <p:spPr>
          <a:xfrm>
            <a:off x="4321111" y="4108664"/>
            <a:ext cx="3860106" cy="13500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 plane</a:t>
            </a:r>
          </a:p>
        </p:txBody>
      </p:sp>
      <p:sp>
        <p:nvSpPr>
          <p:cNvPr id="23" name="Up-Down Arrow 22"/>
          <p:cNvSpPr/>
          <p:nvPr/>
        </p:nvSpPr>
        <p:spPr>
          <a:xfrm>
            <a:off x="7169159" y="3578732"/>
            <a:ext cx="401700" cy="6179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3911100" y="4108664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911100" y="4453696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911100" y="4798728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911100" y="5143760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8181217" y="4078634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8181217" y="4423666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8181217" y="4768698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8181217" y="5113730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5601047" y="3698631"/>
            <a:ext cx="540601" cy="41003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01108" y="2243535"/>
            <a:ext cx="4070111" cy="335024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4616021" y="2039009"/>
            <a:ext cx="390010" cy="259892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UPLOAD</a:t>
            </a:r>
          </a:p>
        </p:txBody>
      </p:sp>
      <p:cxnSp>
        <p:nvCxnSpPr>
          <p:cNvPr id="20" name="Straight Connector 19"/>
          <p:cNvCxnSpPr>
            <a:stCxn id="18" idx="3"/>
          </p:cNvCxnSpPr>
          <p:nvPr/>
        </p:nvCxnSpPr>
        <p:spPr>
          <a:xfrm flipH="1" flipV="1">
            <a:off x="3190390" y="3890068"/>
            <a:ext cx="5080829" cy="28589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3734" y="3441451"/>
            <a:ext cx="2981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The P4 Programming-</a:t>
            </a:r>
            <a:br>
              <a:rPr lang="en-US" sz="2400" i="1" dirty="0"/>
            </a:br>
            <a:r>
              <a:rPr lang="en-US" sz="2400" i="1" dirty="0"/>
              <a:t>Language Interface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274" y="170120"/>
            <a:ext cx="8890115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Creating a Programming Language Interface</a:t>
            </a:r>
            <a:br>
              <a:rPr lang="en-US" sz="3600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sz="3600" b="1" i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 a place where there wasn’t one.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7CFBBF-6621-45E4-A00F-7ECE24737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5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62FFA-045E-494B-BE54-7700A0291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9013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13CBE-0427-40F6-9416-D06908AC1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39528"/>
            <a:ext cx="8229600" cy="5681947"/>
          </a:xfrm>
        </p:spPr>
        <p:txBody>
          <a:bodyPr>
            <a:normAutofit/>
          </a:bodyPr>
          <a:lstStyle/>
          <a:p>
            <a:r>
              <a:rPr lang="en-US" sz="1800" b="1" dirty="0">
                <a:hlinkClick r:id="rId2" tooltip="P4 Programming Protocol"/>
              </a:rPr>
              <a:t>P4: Programming Protocol-Independent Packet Processors</a:t>
            </a:r>
            <a:br>
              <a:rPr lang="en-US" sz="1800" b="1" dirty="0"/>
            </a:br>
            <a:r>
              <a:rPr lang="en-US" sz="1800" dirty="0"/>
              <a:t>Pat </a:t>
            </a:r>
            <a:r>
              <a:rPr lang="en-US" sz="1800" dirty="0" err="1"/>
              <a:t>Bosshart</a:t>
            </a:r>
            <a:r>
              <a:rPr lang="en-US" sz="1800" dirty="0"/>
              <a:t>, Dan Daly, Glen Gibb, Martin Izzard, Nick McKeown, Jennifer Rexford, Cole Schlesinger, Dan Talayco, Amin Vahdat, George Varghese, David Walker </a:t>
            </a:r>
            <a:r>
              <a:rPr lang="en-US" sz="1800" i="1" dirty="0"/>
              <a:t>ACM SIGCOMM Computer Communications Review (CCR). Volume 44, Issue #3 (July 2014)</a:t>
            </a:r>
          </a:p>
          <a:p>
            <a:r>
              <a:rPr lang="en-US" sz="1800" b="1" dirty="0">
                <a:hlinkClick r:id="rId3"/>
              </a:rPr>
              <a:t>The P4-16 Programming Language</a:t>
            </a:r>
            <a:br>
              <a:rPr lang="en-US" sz="1800" dirty="0"/>
            </a:br>
            <a:r>
              <a:rPr lang="en-US" sz="1800" i="1" dirty="0"/>
              <a:t>Mihai Budiu and Chris Dodd</a:t>
            </a:r>
            <a:br>
              <a:rPr lang="en-US" sz="1800" dirty="0"/>
            </a:br>
            <a:r>
              <a:rPr lang="en-US" sz="1800" dirty="0"/>
              <a:t>ACM SIGOPS Operating Systems Review, Vol. 51, no 1, August, 2017, pages 5-14</a:t>
            </a:r>
          </a:p>
          <a:p>
            <a:r>
              <a:rPr lang="en-US" sz="1800" dirty="0"/>
              <a:t>P4-16 open-source compiler source tree: </a:t>
            </a:r>
            <a:r>
              <a:rPr lang="en-US" sz="1800" dirty="0">
                <a:hlinkClick r:id="rId4"/>
              </a:rPr>
              <a:t>https://github.com/p4lang/p4c</a:t>
            </a:r>
            <a:endParaRPr lang="en-US" sz="1800" dirty="0"/>
          </a:p>
          <a:p>
            <a:r>
              <a:rPr lang="en-US" sz="1800" dirty="0"/>
              <a:t>P4-16 language v1.1.0 specification: </a:t>
            </a:r>
            <a:r>
              <a:rPr lang="en-US" sz="1800" dirty="0">
                <a:hlinkClick r:id="rId5"/>
              </a:rPr>
              <a:t>https://p4.org/p4-spec/docs/P4-16-v1.1.0-draft.pdf</a:t>
            </a:r>
            <a:endParaRPr lang="en-US" sz="1800" dirty="0"/>
          </a:p>
          <a:p>
            <a:r>
              <a:rPr lang="en-US" sz="1800" dirty="0"/>
              <a:t>Compiler </a:t>
            </a:r>
            <a:r>
              <a:rPr lang="en-US" sz="1800"/>
              <a:t>design full </a:t>
            </a:r>
            <a:r>
              <a:rPr lang="en-US" sz="1800" dirty="0"/>
              <a:t>presentation: </a:t>
            </a:r>
            <a:r>
              <a:rPr lang="en-US" sz="1800" dirty="0">
                <a:hlinkClick r:id="rId6"/>
              </a:rPr>
              <a:t>https://github.com/p4lang/p4c/blob/master/docs/compiler-design.pptx</a:t>
            </a:r>
            <a:endParaRPr lang="en-US" sz="1800" dirty="0"/>
          </a:p>
          <a:p>
            <a:r>
              <a:rPr lang="en-US" sz="1800" dirty="0"/>
              <a:t>P4Runtime draft spec: </a:t>
            </a:r>
            <a:r>
              <a:rPr lang="en-US" sz="1800" dirty="0">
                <a:hlinkClick r:id="rId7"/>
              </a:rPr>
              <a:t>https://p4lang.github.io/p4-spec/docs/P4Runtime-v1.0.0.pdf</a:t>
            </a:r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8C46E4-3FC9-4515-82E9-1C3D73CAF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099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le list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5762"/>
            <a:ext cx="9144000" cy="724376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51708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268AFD-8C93-4B0E-A313-7AEB4740F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855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745" y="1600200"/>
            <a:ext cx="8532055" cy="4525963"/>
          </a:xfrm>
        </p:spPr>
        <p:txBody>
          <a:bodyPr/>
          <a:lstStyle/>
          <a:p>
            <a:r>
              <a:rPr lang="en-US" dirty="0"/>
              <a:t>P4 &amp; Programmable networks</a:t>
            </a:r>
          </a:p>
          <a:p>
            <a:pPr lvl="1"/>
            <a:r>
              <a:rPr lang="en-US" dirty="0"/>
              <a:t>Why should you care?</a:t>
            </a:r>
          </a:p>
          <a:p>
            <a:r>
              <a:rPr lang="en-US" dirty="0"/>
              <a:t>An introduction to P4</a:t>
            </a:r>
            <a:r>
              <a:rPr lang="en-US" baseline="-25000" dirty="0"/>
              <a:t>16</a:t>
            </a:r>
          </a:p>
          <a:p>
            <a:pPr lvl="1"/>
            <a:r>
              <a:rPr lang="en-US" dirty="0"/>
              <a:t>P4 limitations</a:t>
            </a:r>
          </a:p>
          <a:p>
            <a:r>
              <a:rPr lang="en-US" dirty="0"/>
              <a:t>Conclusions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45407" y="384473"/>
            <a:ext cx="60531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Presentation outline</a:t>
            </a:r>
          </a:p>
        </p:txBody>
      </p:sp>
      <p:pic>
        <p:nvPicPr>
          <p:cNvPr id="7" name="Picture 6" descr="Website-Marketing-For-Small-industry--3-ways-To-Connect-The-Dots-a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26" y="2173287"/>
            <a:ext cx="4145507" cy="31091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8721D5-8FBF-4EE8-811C-5F629D88B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080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696" y="134284"/>
            <a:ext cx="7886700" cy="1325563"/>
          </a:xfrm>
        </p:spPr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53" y="1350498"/>
            <a:ext cx="8650386" cy="524451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Strictly more expressive than P4</a:t>
            </a:r>
            <a:r>
              <a:rPr lang="en-US" baseline="-25000" dirty="0"/>
              <a:t>14</a:t>
            </a:r>
          </a:p>
          <a:p>
            <a:r>
              <a:rPr lang="en-US" dirty="0"/>
              <a:t>Minimally change and simplify P4</a:t>
            </a:r>
            <a:r>
              <a:rPr lang="en-US" baseline="-25000" dirty="0"/>
              <a:t>14</a:t>
            </a:r>
          </a:p>
          <a:p>
            <a:pPr lvl="1"/>
            <a:r>
              <a:rPr lang="en-US" dirty="0"/>
              <a:t>Same building-blocks: headers, parsers, match-action, control</a:t>
            </a:r>
          </a:p>
          <a:p>
            <a:r>
              <a:rPr lang="en-US" dirty="0"/>
              <a:t>Well-defined semantics for all constructs</a:t>
            </a:r>
          </a:p>
          <a:p>
            <a:r>
              <a:rPr lang="en-US" dirty="0"/>
              <a:t>Move target-specific constructs </a:t>
            </a:r>
            <a:br>
              <a:rPr lang="en-US" dirty="0"/>
            </a:br>
            <a:r>
              <a:rPr lang="en-US" dirty="0"/>
              <a:t>from language into libraries</a:t>
            </a:r>
          </a:p>
          <a:p>
            <a:r>
              <a:rPr lang="en-US" dirty="0"/>
              <a:t>Support a variety of targets (ASICs, NICs, FPGAs, etc.)</a:t>
            </a:r>
          </a:p>
          <a:p>
            <a:r>
              <a:rPr lang="en-US" dirty="0"/>
              <a:t>Based on well-understood techniques </a:t>
            </a:r>
            <a:br>
              <a:rPr lang="en-US" dirty="0"/>
            </a:br>
            <a:r>
              <a:rPr lang="en-US" dirty="0"/>
              <a:t>(no need to invent new language constructs)</a:t>
            </a:r>
          </a:p>
          <a:p>
            <a:r>
              <a:rPr lang="en-US" dirty="0"/>
              <a:t>Strong type system </a:t>
            </a:r>
          </a:p>
          <a:p>
            <a:r>
              <a:rPr lang="en-US" dirty="0"/>
              <a:t>Support for good software engineering practices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007" y="0"/>
            <a:ext cx="3109993" cy="20603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5FC2F-D451-4086-84D4-910FAE37B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4700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14</a:t>
            </a:r>
            <a:r>
              <a:rPr lang="en-US" dirty="0"/>
              <a:t> </a:t>
            </a:r>
            <a:r>
              <a:rPr lang="en-US" dirty="0" err="1"/>
              <a:t>dataplane</a:t>
            </a:r>
            <a:r>
              <a:rPr lang="en-US" dirty="0"/>
              <a:t> model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0" y="2589451"/>
            <a:ext cx="7828040" cy="28236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90046" y="1943120"/>
            <a:ext cx="4507263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Control-plane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FD8DB6-F929-4536-B46B-E4244BEFE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621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417343" y="4144464"/>
            <a:ext cx="1592826" cy="12360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34370" y="4217921"/>
            <a:ext cx="1592826" cy="12360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48754" y="3435158"/>
            <a:ext cx="1592826" cy="12361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 v1.0</a:t>
            </a:r>
          </a:p>
        </p:txBody>
      </p:sp>
      <p:sp>
        <p:nvSpPr>
          <p:cNvPr id="5" name="Rectangle 4"/>
          <p:cNvSpPr/>
          <p:nvPr/>
        </p:nvSpPr>
        <p:spPr>
          <a:xfrm>
            <a:off x="4024205" y="2584822"/>
            <a:ext cx="1592826" cy="6636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P4</a:t>
            </a:r>
            <a:r>
              <a:rPr lang="en-US" baseline="-25000" dirty="0">
                <a:solidFill>
                  <a:schemeClr val="tx1"/>
                </a:solidFill>
              </a:rPr>
              <a:t>16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24205" y="3487137"/>
            <a:ext cx="1592826" cy="5724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core.p4</a:t>
            </a:r>
          </a:p>
        </p:txBody>
      </p:sp>
      <p:sp>
        <p:nvSpPr>
          <p:cNvPr id="7" name="Rectangle 6"/>
          <p:cNvSpPr/>
          <p:nvPr/>
        </p:nvSpPr>
        <p:spPr>
          <a:xfrm>
            <a:off x="4024205" y="4285494"/>
            <a:ext cx="1592826" cy="12360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41732" y="4393342"/>
            <a:ext cx="1368835" cy="4147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library.p4</a:t>
            </a:r>
          </a:p>
        </p:txBody>
      </p:sp>
      <p:sp>
        <p:nvSpPr>
          <p:cNvPr id="9" name="Rectangle 8"/>
          <p:cNvSpPr/>
          <p:nvPr/>
        </p:nvSpPr>
        <p:spPr>
          <a:xfrm>
            <a:off x="4136202" y="4965765"/>
            <a:ext cx="1368835" cy="4147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75" dirty="0">
                <a:solidFill>
                  <a:schemeClr val="tx1"/>
                </a:solidFill>
              </a:rPr>
              <a:t>arch.p4</a:t>
            </a:r>
          </a:p>
        </p:txBody>
      </p:sp>
      <p:sp>
        <p:nvSpPr>
          <p:cNvPr id="10" name="Left Brace 9"/>
          <p:cNvSpPr/>
          <p:nvPr/>
        </p:nvSpPr>
        <p:spPr>
          <a:xfrm>
            <a:off x="3585903" y="2584823"/>
            <a:ext cx="331838" cy="2936771"/>
          </a:xfrm>
          <a:prstGeom prst="leftBrace">
            <a:avLst>
              <a:gd name="adj1" fmla="val 40833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Right Arrow 10"/>
          <p:cNvSpPr/>
          <p:nvPr/>
        </p:nvSpPr>
        <p:spPr>
          <a:xfrm>
            <a:off x="3048046" y="3884401"/>
            <a:ext cx="431390" cy="3376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TextBox 11"/>
          <p:cNvSpPr txBox="1"/>
          <p:nvPr/>
        </p:nvSpPr>
        <p:spPr>
          <a:xfrm>
            <a:off x="6183762" y="2838771"/>
            <a:ext cx="1841895" cy="819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75" dirty="0"/>
              <a:t>small,</a:t>
            </a:r>
          </a:p>
          <a:p>
            <a:r>
              <a:rPr lang="en-US" sz="1575" dirty="0"/>
              <a:t>Standardized,</a:t>
            </a:r>
          </a:p>
          <a:p>
            <a:r>
              <a:rPr lang="en-US" sz="1575" dirty="0"/>
              <a:t>rarely change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5034" y="4333073"/>
            <a:ext cx="2400326" cy="819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575" dirty="0"/>
              <a:t>Can be large,</a:t>
            </a:r>
          </a:p>
          <a:p>
            <a:r>
              <a:rPr lang="en-US" sz="1575" dirty="0"/>
              <a:t>manufacturer controlled,</a:t>
            </a:r>
          </a:p>
          <a:p>
            <a:r>
              <a:rPr lang="en-US" sz="1575" dirty="0"/>
              <a:t>frequent changes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14</a:t>
            </a:r>
            <a:r>
              <a:rPr lang="en-US" dirty="0"/>
              <a:t> to P4</a:t>
            </a:r>
            <a:r>
              <a:rPr lang="en-US" baseline="-25000" dirty="0"/>
              <a:t>16</a:t>
            </a:r>
            <a:r>
              <a:rPr lang="en-US" dirty="0"/>
              <a:t> evolution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79382D8-A986-430B-92FC-D09F813D7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65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Networking 101</a:t>
            </a:r>
          </a:p>
        </p:txBody>
      </p:sp>
      <p:pic>
        <p:nvPicPr>
          <p:cNvPr id="7" name="Picture 6" descr="... 기업과 학교 위한 일체형&lt;strong&gt;PC&lt;/strong&gt; '옵티플렉스 올인원' 출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" y="3475037"/>
            <a:ext cx="1848852" cy="1737921"/>
          </a:xfrm>
          <a:prstGeom prst="rect">
            <a:avLst/>
          </a:prstGeom>
        </p:spPr>
      </p:pic>
      <p:pic>
        <p:nvPicPr>
          <p:cNvPr id="8" name="Picture 7" descr="... 기업과 학교 위한 일체형&lt;strong&gt;PC&lt;/strong&gt; '옵티플렉스 올인원' 출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438" y="3459736"/>
            <a:ext cx="1848852" cy="1737921"/>
          </a:xfrm>
          <a:prstGeom prst="rect">
            <a:avLst/>
          </a:prstGeom>
        </p:spPr>
      </p:pic>
      <p:pic>
        <p:nvPicPr>
          <p:cNvPr id="9" name="Picture 8" descr="Image vectorielle gratuite: Routeur, Logo, Symboles - Image gratuite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328" y="3878961"/>
            <a:ext cx="1091184" cy="801338"/>
          </a:xfrm>
          <a:prstGeom prst="rect">
            <a:avLst/>
          </a:prstGeom>
        </p:spPr>
      </p:pic>
      <p:pic>
        <p:nvPicPr>
          <p:cNvPr id="10" name="Picture 9" descr="Image vectorielle gratuite: Routeur, Logo, Symboles - Image gratuite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08" y="2159889"/>
            <a:ext cx="1091184" cy="801338"/>
          </a:xfrm>
          <a:prstGeom prst="rect">
            <a:avLst/>
          </a:prstGeom>
        </p:spPr>
      </p:pic>
      <p:pic>
        <p:nvPicPr>
          <p:cNvPr id="11" name="Picture 10" descr="Image vectorielle gratuite: Routeur, Logo, Symboles - Image gratuite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3878961"/>
            <a:ext cx="1091184" cy="801338"/>
          </a:xfrm>
          <a:prstGeom prst="rect">
            <a:avLst/>
          </a:prstGeom>
        </p:spPr>
      </p:pic>
      <p:cxnSp>
        <p:nvCxnSpPr>
          <p:cNvPr id="13" name="Straight Connector 12"/>
          <p:cNvCxnSpPr>
            <a:endCxn id="9" idx="1"/>
          </p:cNvCxnSpPr>
          <p:nvPr/>
        </p:nvCxnSpPr>
        <p:spPr>
          <a:xfrm>
            <a:off x="1527048" y="4215384"/>
            <a:ext cx="1478280" cy="64246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3"/>
            <a:endCxn id="11" idx="1"/>
          </p:cNvCxnSpPr>
          <p:nvPr/>
        </p:nvCxnSpPr>
        <p:spPr>
          <a:xfrm>
            <a:off x="4096512" y="4279630"/>
            <a:ext cx="1237488" cy="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9" idx="0"/>
          </p:cNvCxnSpPr>
          <p:nvPr/>
        </p:nvCxnSpPr>
        <p:spPr>
          <a:xfrm flipH="1">
            <a:off x="3550920" y="2898834"/>
            <a:ext cx="704730" cy="980127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1" idx="0"/>
          </p:cNvCxnSpPr>
          <p:nvPr/>
        </p:nvCxnSpPr>
        <p:spPr>
          <a:xfrm>
            <a:off x="4889634" y="2898834"/>
            <a:ext cx="989958" cy="980127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407646" y="4215384"/>
            <a:ext cx="1154442" cy="33480"/>
          </a:xfrm>
          <a:prstGeom prst="line">
            <a:avLst/>
          </a:prstGeom>
          <a:ln w="571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42728" y="4769596"/>
            <a:ext cx="107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switches/</a:t>
            </a:r>
            <a:br>
              <a:rPr lang="en-US" dirty="0"/>
            </a:br>
            <a:r>
              <a:rPr lang="en-US" dirty="0"/>
              <a:t>routers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976377" y="3878961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467927" y="3871007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718053" y="3845290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615297" y="2450592"/>
            <a:ext cx="1530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Data packets</a:t>
            </a:r>
          </a:p>
        </p:txBody>
      </p:sp>
      <p:cxnSp>
        <p:nvCxnSpPr>
          <p:cNvPr id="36" name="Straight Arrow Connector 35"/>
          <p:cNvCxnSpPr>
            <a:stCxn id="34" idx="2"/>
            <a:endCxn id="33" idx="0"/>
          </p:cNvCxnSpPr>
          <p:nvPr/>
        </p:nvCxnSpPr>
        <p:spPr>
          <a:xfrm flipH="1">
            <a:off x="6955035" y="2850702"/>
            <a:ext cx="425568" cy="994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4" idx="2"/>
            <a:endCxn id="32" idx="0"/>
          </p:cNvCxnSpPr>
          <p:nvPr/>
        </p:nvCxnSpPr>
        <p:spPr>
          <a:xfrm flipH="1">
            <a:off x="4704909" y="2850702"/>
            <a:ext cx="2675694" cy="1020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ight Arrow 39"/>
          <p:cNvSpPr/>
          <p:nvPr/>
        </p:nvSpPr>
        <p:spPr>
          <a:xfrm>
            <a:off x="2506338" y="3888152"/>
            <a:ext cx="320040" cy="295228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4115442" y="3878961"/>
            <a:ext cx="320040" cy="295228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5011167" y="3888152"/>
            <a:ext cx="320040" cy="295228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1592580" y="3888152"/>
            <a:ext cx="320040" cy="295228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6387589" y="3819810"/>
            <a:ext cx="320040" cy="295228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>
            <a:off x="7242048" y="3836788"/>
            <a:ext cx="320040" cy="295228"/>
          </a:xfrm>
          <a:prstGeom prst="rightArrow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67BE42-F348-47E6-9041-F99FCB9F4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7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Control and Data Planes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688831" y="2158537"/>
            <a:ext cx="3860106" cy="13500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Control plane</a:t>
            </a:r>
          </a:p>
        </p:txBody>
      </p:sp>
      <p:sp>
        <p:nvSpPr>
          <p:cNvPr id="6" name="Rectangle 5"/>
          <p:cNvSpPr/>
          <p:nvPr/>
        </p:nvSpPr>
        <p:spPr>
          <a:xfrm>
            <a:off x="2688831" y="3918668"/>
            <a:ext cx="3860106" cy="13500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Data plane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278820" y="3918668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2278820" y="4263700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2278820" y="4608732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2278820" y="4953764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6548937" y="3888638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548937" y="4233670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6548937" y="4578702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548937" y="4923734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68828" y="2053539"/>
            <a:ext cx="4070111" cy="335024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77442" y="5816148"/>
            <a:ext cx="336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Interfaces</a:t>
            </a:r>
          </a:p>
        </p:txBody>
      </p:sp>
      <p:sp>
        <p:nvSpPr>
          <p:cNvPr id="18" name="Up-Down Arrow 17"/>
          <p:cNvSpPr/>
          <p:nvPr/>
        </p:nvSpPr>
        <p:spPr>
          <a:xfrm>
            <a:off x="5581457" y="3415769"/>
            <a:ext cx="401700" cy="6179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7" idx="0"/>
            <a:endCxn id="10" idx="2"/>
          </p:cNvCxnSpPr>
          <p:nvPr/>
        </p:nvCxnSpPr>
        <p:spPr>
          <a:xfrm flipH="1" flipV="1">
            <a:off x="2516315" y="5298796"/>
            <a:ext cx="2441876" cy="5173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0"/>
            <a:endCxn id="14" idx="2"/>
          </p:cNvCxnSpPr>
          <p:nvPr/>
        </p:nvCxnSpPr>
        <p:spPr>
          <a:xfrm flipV="1">
            <a:off x="4958191" y="5268766"/>
            <a:ext cx="1828241" cy="5473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101256" y="1616524"/>
            <a:ext cx="2590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Switch architecture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591280" y="3954976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593846" y="4632348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89768" y="3950363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062657" y="4262902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062657" y="4981761"/>
            <a:ext cx="473964" cy="272415"/>
          </a:xfrm>
          <a:prstGeom prst="rect">
            <a:avLst/>
          </a:prstGeom>
          <a:solidFill>
            <a:schemeClr val="accent2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2601895">
            <a:off x="4022697" y="4326061"/>
            <a:ext cx="1162372" cy="35137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9231743">
            <a:off x="4027010" y="4297916"/>
            <a:ext cx="1162372" cy="35137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55421" y="3581031"/>
            <a:ext cx="89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packets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A32D662-251A-4891-A291-2DB339E442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15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switch architecture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234935" y="2378563"/>
            <a:ext cx="3860106" cy="13500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Control plane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234935" y="4138694"/>
            <a:ext cx="3860106" cy="13500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  <a:p>
            <a:pPr algn="ctr"/>
            <a:r>
              <a:rPr lang="en-US" sz="3200" dirty="0"/>
              <a:t>Data plane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824924" y="4138694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824924" y="4483726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824924" y="4828758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824924" y="5173790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5095041" y="4108664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5095041" y="4453696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5095041" y="4798728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5095041" y="5143760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/>
          <p:cNvSpPr/>
          <p:nvPr/>
        </p:nvSpPr>
        <p:spPr>
          <a:xfrm>
            <a:off x="2175821" y="3728661"/>
            <a:ext cx="729061" cy="5251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114932" y="2273565"/>
            <a:ext cx="4070111" cy="335024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720026" y="2633592"/>
            <a:ext cx="2966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Table management</a:t>
            </a:r>
          </a:p>
        </p:txBody>
      </p:sp>
      <p:cxnSp>
        <p:nvCxnSpPr>
          <p:cNvPr id="40" name="Straight Arrow Connector 39"/>
          <p:cNvCxnSpPr>
            <a:stCxn id="39" idx="1"/>
            <a:endCxn id="36" idx="3"/>
          </p:cNvCxnSpPr>
          <p:nvPr/>
        </p:nvCxnSpPr>
        <p:spPr>
          <a:xfrm flipH="1">
            <a:off x="2904882" y="2895202"/>
            <a:ext cx="2815144" cy="10960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Up-Down Arrow 41"/>
          <p:cNvSpPr/>
          <p:nvPr/>
        </p:nvSpPr>
        <p:spPr>
          <a:xfrm>
            <a:off x="4127561" y="3635795"/>
            <a:ext cx="401700" cy="6179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476375" y="4253781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425053" y="4253781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5424264" y="5759393"/>
            <a:ext cx="371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Look-up tables (policies)</a:t>
            </a:r>
          </a:p>
        </p:txBody>
      </p:sp>
      <p:cxnSp>
        <p:nvCxnSpPr>
          <p:cNvPr id="69" name="Straight Arrow Connector 68"/>
          <p:cNvCxnSpPr>
            <a:stCxn id="66" idx="1"/>
            <a:endCxn id="56" idx="3"/>
          </p:cNvCxnSpPr>
          <p:nvPr/>
        </p:nvCxnSpPr>
        <p:spPr>
          <a:xfrm flipH="1" flipV="1">
            <a:off x="3253728" y="4526255"/>
            <a:ext cx="2170536" cy="14947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Picture 75" descr="Category:PGA &lt;strong&gt;integrated circuit&lt;/strong&gt; packages - Wikimedia Commons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8889" l="0" r="100000">
                        <a14:backgroundMark x1="45000" y1="80000" x2="45000" y2="80000"/>
                        <a14:backgroundMark x1="22500" y1="68889" x2="22500" y2="6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30" y="4350298"/>
            <a:ext cx="934791" cy="701093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6078366" y="4453696"/>
            <a:ext cx="1878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Switch ASIC</a:t>
            </a:r>
          </a:p>
        </p:txBody>
      </p:sp>
      <p:cxnSp>
        <p:nvCxnSpPr>
          <p:cNvPr id="79" name="Straight Arrow Connector 78"/>
          <p:cNvCxnSpPr>
            <a:stCxn id="78" idx="1"/>
            <a:endCxn id="76" idx="3"/>
          </p:cNvCxnSpPr>
          <p:nvPr/>
        </p:nvCxnSpPr>
        <p:spPr>
          <a:xfrm flipH="1" flipV="1">
            <a:off x="4842621" y="4700845"/>
            <a:ext cx="1235745" cy="1446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Category:PGA &lt;strong&gt;integrated circuit&lt;/strong&gt; packages - Wikimedia Commons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8889" l="0" r="100000">
                        <a14:backgroundMark x1="45000" y1="80000" x2="45000" y2="80000"/>
                        <a14:backgroundMark x1="22500" y1="68889" x2="22500" y2="6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583" y="2339639"/>
            <a:ext cx="934791" cy="70109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794902" y="2032850"/>
            <a:ext cx="2870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Control-plane CPU</a:t>
            </a:r>
          </a:p>
        </p:txBody>
      </p:sp>
      <p:cxnSp>
        <p:nvCxnSpPr>
          <p:cNvPr id="46" name="Straight Arrow Connector 45"/>
          <p:cNvCxnSpPr>
            <a:stCxn id="45" idx="1"/>
            <a:endCxn id="38" idx="3"/>
          </p:cNvCxnSpPr>
          <p:nvPr/>
        </p:nvCxnSpPr>
        <p:spPr>
          <a:xfrm flipH="1">
            <a:off x="5007374" y="2294460"/>
            <a:ext cx="787528" cy="3957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0AE495-7CAB-4A80-BED7-E96270D55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657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29617</TotalTime>
  <Words>1930</Words>
  <Application>Microsoft Office PowerPoint</Application>
  <PresentationFormat>On-screen Show (4:3)</PresentationFormat>
  <Paragraphs>605</Paragraphs>
  <Slides>62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Consolas</vt:lpstr>
      <vt:lpstr>Times New Roman</vt:lpstr>
      <vt:lpstr>Office Theme</vt:lpstr>
      <vt:lpstr>P4: specifying data planes http://P4.org </vt:lpstr>
      <vt:lpstr>My Background</vt:lpstr>
      <vt:lpstr>My involvement with P4</vt:lpstr>
      <vt:lpstr>What I can talk about today</vt:lpstr>
      <vt:lpstr>What I don’t plan to cover</vt:lpstr>
      <vt:lpstr>PowerPoint Presentation</vt:lpstr>
      <vt:lpstr>Networking 101</vt:lpstr>
      <vt:lpstr>Switch Control and Data Planes</vt:lpstr>
      <vt:lpstr>Traditional switch architecture</vt:lpstr>
      <vt:lpstr>Software-Defined Networking</vt:lpstr>
      <vt:lpstr>The P4 world</vt:lpstr>
      <vt:lpstr>Not just for switches!</vt:lpstr>
      <vt:lpstr>How is this possible?</vt:lpstr>
      <vt:lpstr>Data-planes</vt:lpstr>
      <vt:lpstr>WHY SHOULD YOU CARE?</vt:lpstr>
      <vt:lpstr> P4.org Consortium</vt:lpstr>
      <vt:lpstr>Isn’t Open-Flow Enough?</vt:lpstr>
      <vt:lpstr>Protocols = programs</vt:lpstr>
      <vt:lpstr>Use only what you need</vt:lpstr>
      <vt:lpstr>Network monitoring</vt:lpstr>
      <vt:lpstr>Optimize your network</vt:lpstr>
      <vt:lpstr>Network = software</vt:lpstr>
      <vt:lpstr>AN INTRODUCTION to P416</vt:lpstr>
      <vt:lpstr>Language evolution</vt:lpstr>
      <vt:lpstr>P4 Community</vt:lpstr>
      <vt:lpstr>P4 working groups</vt:lpstr>
      <vt:lpstr>Available Software Tools</vt:lpstr>
      <vt:lpstr>P4 software workflow</vt:lpstr>
      <vt:lpstr>P416</vt:lpstr>
      <vt:lpstr>P416 Language Overview</vt:lpstr>
      <vt:lpstr>P416 data plane model</vt:lpstr>
      <vt:lpstr>Example packet processing pipeline</vt:lpstr>
      <vt:lpstr>Language elements</vt:lpstr>
      <vt:lpstr>Basic data types</vt:lpstr>
      <vt:lpstr>Structures, headers</vt:lpstr>
      <vt:lpstr>Other derived types</vt:lpstr>
      <vt:lpstr>Expression language</vt:lpstr>
      <vt:lpstr>Extern objects</vt:lpstr>
      <vt:lpstr>Packets = byte streams</vt:lpstr>
      <vt:lpstr>Parsing = State machines</vt:lpstr>
      <vt:lpstr>Value Sets</vt:lpstr>
      <vt:lpstr>Actions</vt:lpstr>
      <vt:lpstr>Tables</vt:lpstr>
      <vt:lpstr>Table = Match-Action Processing</vt:lpstr>
      <vt:lpstr>Control-Flow</vt:lpstr>
      <vt:lpstr>Packet Construction</vt:lpstr>
      <vt:lpstr>P4 Program structure</vt:lpstr>
      <vt:lpstr>Architecture declaration</vt:lpstr>
      <vt:lpstr>Support for custom “accelerators”</vt:lpstr>
      <vt:lpstr>Execution model</vt:lpstr>
      <vt:lpstr>P4 LIMITATIONS</vt:lpstr>
      <vt:lpstr>Limitations of P416</vt:lpstr>
      <vt:lpstr>What is missing</vt:lpstr>
      <vt:lpstr>What cannot be done in (pure) P4</vt:lpstr>
      <vt:lpstr>How are these done?</vt:lpstr>
      <vt:lpstr>Why use P4?</vt:lpstr>
      <vt:lpstr>PowerPoint Presentation</vt:lpstr>
      <vt:lpstr>References</vt:lpstr>
      <vt:lpstr>Backup slides</vt:lpstr>
      <vt:lpstr>P416 goals</vt:lpstr>
      <vt:lpstr>P414 dataplane model</vt:lpstr>
      <vt:lpstr>P414 to P416 evolution</vt:lpstr>
    </vt:vector>
  </TitlesOfParts>
  <Company>Barefoot Networks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Prem Jonnalagadda</dc:creator>
  <cp:lastModifiedBy>Windows User</cp:lastModifiedBy>
  <cp:revision>347</cp:revision>
  <cp:lastPrinted>2014-12-02T19:50:18Z</cp:lastPrinted>
  <dcterms:created xsi:type="dcterms:W3CDTF">2014-11-24T22:30:22Z</dcterms:created>
  <dcterms:modified xsi:type="dcterms:W3CDTF">2018-07-09T22:55:08Z</dcterms:modified>
</cp:coreProperties>
</file>